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3"/>
  </p:notesMasterIdLst>
  <p:sldIdLst>
    <p:sldId id="256" r:id="rId7"/>
    <p:sldId id="277" r:id="rId8"/>
    <p:sldId id="266" r:id="rId9"/>
    <p:sldId id="279" r:id="rId10"/>
    <p:sldId id="267" r:id="rId11"/>
    <p:sldId id="283" r:id="rId12"/>
    <p:sldId id="285" r:id="rId13"/>
    <p:sldId id="287" r:id="rId14"/>
    <p:sldId id="268" r:id="rId15"/>
    <p:sldId id="289" r:id="rId16"/>
    <p:sldId id="269" r:id="rId17"/>
    <p:sldId id="270" r:id="rId18"/>
    <p:sldId id="271" r:id="rId19"/>
    <p:sldId id="290" r:id="rId20"/>
    <p:sldId id="272" r:id="rId21"/>
    <p:sldId id="274" r:id="rId22"/>
    <p:sldId id="275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60" r:id="rId36"/>
    <p:sldId id="303" r:id="rId37"/>
    <p:sldId id="304" r:id="rId38"/>
    <p:sldId id="305" r:id="rId39"/>
    <p:sldId id="306" r:id="rId40"/>
    <p:sldId id="307" r:id="rId41"/>
    <p:sldId id="30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B6874-6E98-4178-BFBA-0304CA1C35C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7EDA-CAFE-44D9-81AB-2B40D9E7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7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4E936-4604-7D48-9918-F0065FDA100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841EE-46BE-EB44-B5F3-408B20E9D6B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2E4DEAC9-8313-4508-BB85-DD5322E9CA6E}" type="slidenum">
              <a:rPr lang="en-US" altLang="en-US" sz="1200">
                <a:solidFill>
                  <a:prstClr val="black"/>
                </a:solidFill>
              </a:rPr>
              <a:pPr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3995" indent="-28230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9221" indent="-225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0911" indent="-225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2599" indent="-225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4288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5976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87664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9354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874631B-87D3-4352-89F9-AC8F25874AB5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4213"/>
            <a:ext cx="4567238" cy="34258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372" y="4203633"/>
            <a:ext cx="6543355" cy="4753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fld id="{976CE005-1BDE-4FC9-A0B6-7BD4AAAE6CA6}" type="slidenum">
              <a:rPr lang="en-US" altLang="en-US" sz="1200">
                <a:solidFill>
                  <a:prstClr val="black"/>
                </a:solidFill>
              </a:rPr>
              <a:pPr/>
              <a:t>14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3995" indent="-28230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9221" indent="-225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80911" indent="-225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32599" indent="-22584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84288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35976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87664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39354" indent="-22584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874631B-87D3-4352-89F9-AC8F25874AB5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4213"/>
            <a:ext cx="4567238" cy="34258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372" y="4203633"/>
            <a:ext cx="6543355" cy="47534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en-US" smtClean="0">
              <a:latin typeface="Avenir Roman" pitchFamily="2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</p:spPr>
        <p:txBody>
          <a:bodyPr/>
          <a:lstStyle/>
          <a:p>
            <a:fld id="{3E7A3527-83FF-44A8-81EE-865EEAF845FB}" type="slidenum">
              <a:rPr lang="en-US" altLang="en-US">
                <a:solidFill>
                  <a:prstClr val="black"/>
                </a:solidFill>
                <a:sym typeface="Trebuchet MS" pitchFamily="34" charset="0"/>
              </a:rPr>
              <a:pPr/>
              <a:t>20</a:t>
            </a:fld>
            <a:endParaRPr lang="en-US" altLang="en-US">
              <a:solidFill>
                <a:prstClr val="black"/>
              </a:solidFill>
              <a:sym typeface="Trebuchet MS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8D61-521D-41DD-BA74-849E82F72737}" type="slidenum">
              <a:rPr lang="en-IN" smtClean="0">
                <a:solidFill>
                  <a:prstClr val="black"/>
                </a:solidFill>
              </a:rPr>
              <a:pPr/>
              <a:t>21</a:t>
            </a:fld>
            <a:endParaRPr lang="en-I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4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5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6900" y="506413"/>
            <a:ext cx="8229600" cy="965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1485900" y="1854200"/>
            <a:ext cx="3810000" cy="2971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48300" y="1854200"/>
            <a:ext cx="3810000" cy="2971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294853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65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1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5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50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31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2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54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1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10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15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5B2692-EBBC-C24C-8BD9-73F19A8A3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5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78126-B4F9-364B-8F84-3C0D29ACA6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3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2E2B7F-3386-8749-84E7-DE6FBEE61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7C3ECA-2747-0C43-A7A6-8ACD6209E9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07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BC60F2-68EC-AB4B-87B0-AC31D6A356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6FECD6-208E-2B44-86EB-CC41F65D6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1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64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2462B6-4E04-D44C-B4B4-A18DE1335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10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8DF4F8-0823-F148-9D62-FB888F583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06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BFB398-6991-164A-9020-064819615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56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C3A0C8-E9CA-9043-BFEC-FA18AC8093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1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347FBF-D40B-A141-A26A-768F73AA7D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46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5B2692-EBBC-C24C-8BD9-73F19A8A3F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5D78126-B4F9-364B-8F84-3C0D29ACA6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21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2E2B7F-3386-8749-84E7-DE6FBEE613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52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7C3ECA-2747-0C43-A7A6-8ACD6209E9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BC60F2-68EC-AB4B-87B0-AC31D6A356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7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6FECD6-208E-2B44-86EB-CC41F65D6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8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2462B6-4E04-D44C-B4B4-A18DE13350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3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8DF4F8-0823-F148-9D62-FB888F583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18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BFB398-6991-164A-9020-064819615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73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C3A0C8-E9CA-9043-BFEC-FA18AC8093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19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347FBF-D40B-A141-A26A-768F73AA7D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35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94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898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791200"/>
            <a:ext cx="42291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5791200"/>
            <a:ext cx="4229100" cy="51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885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18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3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750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148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206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87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152650" cy="6035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6305550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0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" pitchFamily="1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" pitchFamily="1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B1390C-A62F-4C5A-A8E8-7F804AF4C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BD0F-2AF8-4B9B-AA9D-62B88AD10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516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" pitchFamily="1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C9648B-AAA1-439F-A605-ABE467D4E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7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40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8D49D-32CC-49D7-B1A5-1283D22D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2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4D060-255E-4A58-8EEC-E02F130A6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37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9955-CA07-41A3-B295-D2B20A924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191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F586-DFDA-4409-A480-8588C2670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653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6C5B6-EBE7-4BF8-A580-2B74E9C2E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3593E2-F96F-4B63-BCD9-115CFBC17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07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F700-578C-4A78-8AD9-8B8E38BC9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7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A3AF-3033-4CD1-B766-8951BFD08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3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9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D1BE-240C-4A26-92DF-B8A02E357885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2BF5-CDE7-4D70-A35C-08EE82F65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95D24B-318B-4853-BCBA-0CBA9ED56C27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A03AA1-43F3-41FC-8AB3-A9406FE4D5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593B18-E599-FE43-B177-68A0C317D7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3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7593B18-E599-FE43-B177-68A0C317D7B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57912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73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" pitchFamily="1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" pitchFamily="1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Times" pitchFamily="1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9B9A9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9C381A-FE62-430D-B03F-3A05CF46AE66}" type="slidenum">
              <a:rPr lang="en-US">
                <a:latin typeface="Times" pitchFamily="1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08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Immunological diseases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Husham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Aldaoseri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11-Oct. 2023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335"/>
            <a:ext cx="4419600" cy="21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gure 20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700"/>
            <a:ext cx="8531225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5240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T-Count</a:t>
            </a:r>
          </a:p>
          <a:p>
            <a:pPr lvl="1"/>
            <a:r>
              <a:rPr lang="en-US" dirty="0" smtClean="0"/>
              <a:t>CD4 </a:t>
            </a:r>
            <a:r>
              <a:rPr lang="en-US" dirty="0"/>
              <a:t>cell </a:t>
            </a:r>
            <a:r>
              <a:rPr lang="en-US" dirty="0" smtClean="0"/>
              <a:t>values change throughout the day </a:t>
            </a:r>
          </a:p>
          <a:p>
            <a:pPr lvl="1"/>
            <a:r>
              <a:rPr lang="en-US" dirty="0" smtClean="0"/>
              <a:t>Reported </a:t>
            </a:r>
            <a:r>
              <a:rPr lang="en-US" dirty="0"/>
              <a:t>as the #</a:t>
            </a:r>
            <a:r>
              <a:rPr lang="en-US" dirty="0" smtClean="0"/>
              <a:t> </a:t>
            </a:r>
            <a:r>
              <a:rPr lang="en-US" dirty="0"/>
              <a:t>of cells in a cubic millimeter of </a:t>
            </a:r>
            <a:r>
              <a:rPr lang="en-US" dirty="0" smtClean="0"/>
              <a:t>blood (mm3)</a:t>
            </a:r>
          </a:p>
          <a:p>
            <a:pPr lvl="1"/>
            <a:r>
              <a:rPr lang="en-US" dirty="0" smtClean="0"/>
              <a:t>Normal </a:t>
            </a:r>
            <a:r>
              <a:rPr lang="en-US" dirty="0"/>
              <a:t>CD4 counts </a:t>
            </a:r>
            <a:r>
              <a:rPr lang="en-US" dirty="0" smtClean="0"/>
              <a:t>= 500-1600 </a:t>
            </a:r>
            <a:r>
              <a:rPr lang="en-US" i="1" dirty="0" smtClean="0"/>
              <a:t>(</a:t>
            </a:r>
            <a:r>
              <a:rPr lang="en-US" i="1" dirty="0" smtClean="0">
                <a:latin typeface="Arial"/>
                <a:cs typeface="Arial"/>
              </a:rPr>
              <a:t>↓</a:t>
            </a:r>
            <a:r>
              <a:rPr lang="en-US" i="1" dirty="0" smtClean="0"/>
              <a:t> 200 = AIDS)</a:t>
            </a:r>
          </a:p>
          <a:p>
            <a:pPr lvl="1"/>
            <a:r>
              <a:rPr lang="en-US" dirty="0" smtClean="0"/>
              <a:t>Normal CD8 counts = 375-1100</a:t>
            </a:r>
          </a:p>
          <a:p>
            <a:pPr lvl="1"/>
            <a:r>
              <a:rPr lang="en-US" dirty="0" smtClean="0"/>
              <a:t>T-cell % used by health care professionals to determine overall health of patients</a:t>
            </a:r>
          </a:p>
          <a:p>
            <a:pPr lvl="2"/>
            <a:r>
              <a:rPr lang="en-US" sz="2000" dirty="0" smtClean="0"/>
              <a:t>Normal T counts </a:t>
            </a:r>
            <a:r>
              <a:rPr lang="en-US" sz="2000" dirty="0"/>
              <a:t>= 20-40%</a:t>
            </a:r>
          </a:p>
          <a:p>
            <a:pPr lvl="2"/>
            <a:r>
              <a:rPr lang="en-US" sz="2000" dirty="0" smtClean="0">
                <a:latin typeface="Arial"/>
                <a:cs typeface="Arial"/>
              </a:rPr>
              <a:t>↓</a:t>
            </a:r>
            <a:r>
              <a:rPr lang="en-US" sz="2000" dirty="0" smtClean="0"/>
              <a:t>14</a:t>
            </a:r>
            <a:r>
              <a:rPr lang="en-US" sz="2000" dirty="0"/>
              <a:t>% = severe immune </a:t>
            </a:r>
            <a:r>
              <a:rPr lang="en-US" sz="2000" dirty="0" smtClean="0"/>
              <a:t>damage = </a:t>
            </a:r>
            <a:r>
              <a:rPr lang="en-US" sz="2000" dirty="0" err="1" smtClean="0"/>
              <a:t>pt</a:t>
            </a:r>
            <a:r>
              <a:rPr lang="en-US" sz="2000" dirty="0" smtClean="0"/>
              <a:t> has AIDS</a:t>
            </a:r>
          </a:p>
          <a:p>
            <a:pPr lvl="1"/>
            <a:r>
              <a:rPr lang="en-US" dirty="0" smtClean="0"/>
              <a:t>Ratio CD4:CD8 cells</a:t>
            </a:r>
          </a:p>
          <a:p>
            <a:pPr lvl="2"/>
            <a:r>
              <a:rPr lang="en-US" sz="2000" dirty="0" smtClean="0"/>
              <a:t>Healthy people = ratio </a:t>
            </a:r>
            <a:r>
              <a:rPr lang="en-US" sz="2000" dirty="0"/>
              <a:t>is </a:t>
            </a:r>
            <a:r>
              <a:rPr lang="en-US" sz="2000" dirty="0" smtClean="0"/>
              <a:t>0.9-1.9.  </a:t>
            </a:r>
          </a:p>
          <a:p>
            <a:pPr lvl="2"/>
            <a:r>
              <a:rPr lang="en-US" sz="2000" u="sng" dirty="0" smtClean="0"/>
              <a:t>1CD4 </a:t>
            </a:r>
            <a:r>
              <a:rPr lang="en-US" sz="2000" dirty="0" smtClean="0"/>
              <a:t>cells for </a:t>
            </a:r>
            <a:r>
              <a:rPr lang="en-US" sz="2000" u="sng" dirty="0" smtClean="0"/>
              <a:t>2CD8 </a:t>
            </a:r>
            <a:r>
              <a:rPr lang="en-US" sz="2000" dirty="0" smtClean="0"/>
              <a:t>cells</a:t>
            </a:r>
          </a:p>
          <a:p>
            <a:pPr lvl="2"/>
            <a:r>
              <a:rPr lang="en-US" sz="2000" dirty="0" smtClean="0"/>
              <a:t>HIV = ratio varies from normal</a:t>
            </a:r>
          </a:p>
        </p:txBody>
      </p:sp>
    </p:spTree>
    <p:extLst>
      <p:ext uri="{BB962C8B-B14F-4D97-AF65-F5344CB8AC3E}">
        <p14:creationId xmlns:p14="http://schemas.microsoft.com/office/powerpoint/2010/main" val="12493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HIV attaches </a:t>
            </a:r>
            <a:r>
              <a:rPr lang="en-US" dirty="0"/>
              <a:t>to which of the following cells?</a:t>
            </a:r>
          </a:p>
          <a:p>
            <a:pPr marL="0" indent="0">
              <a:buNone/>
            </a:pPr>
            <a:r>
              <a:rPr lang="en-US" dirty="0"/>
              <a:t>	a.  B-Lymphocytes</a:t>
            </a:r>
          </a:p>
          <a:p>
            <a:pPr marL="0" indent="0">
              <a:buNone/>
            </a:pPr>
            <a:r>
              <a:rPr lang="en-US" dirty="0"/>
              <a:t>	b.  Suppressor T-Lymphocytes</a:t>
            </a:r>
          </a:p>
          <a:p>
            <a:pPr marL="0" indent="0">
              <a:buNone/>
            </a:pPr>
            <a:r>
              <a:rPr lang="en-US" dirty="0"/>
              <a:t>	c.  Helper T-Lymphocytes</a:t>
            </a:r>
          </a:p>
          <a:p>
            <a:pPr marL="0" indent="0">
              <a:buNone/>
            </a:pPr>
            <a:r>
              <a:rPr lang="en-US" dirty="0"/>
              <a:t>	d.  Neutrophils</a:t>
            </a:r>
          </a:p>
          <a:p>
            <a:pPr marL="0" indent="0">
              <a:buNone/>
            </a:pPr>
            <a:r>
              <a:rPr lang="en-US" dirty="0"/>
              <a:t>	e.  Platelets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789615"/>
            <a:ext cx="8524875" cy="1651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Clinical Course of HIV-1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u="sng" dirty="0" smtClean="0">
                <a:solidFill>
                  <a:srgbClr val="0070C0"/>
                </a:solidFill>
              </a:rPr>
              <a:t>Seroconversion</a:t>
            </a:r>
            <a:r>
              <a:rPr lang="en-US" dirty="0" smtClean="0"/>
              <a:t> = when antibody can be detected in blood for first time</a:t>
            </a:r>
          </a:p>
          <a:p>
            <a:pPr lvl="1"/>
            <a:r>
              <a:rPr lang="en-US" sz="2400" dirty="0" smtClean="0"/>
              <a:t>6wks-6mo after exposure</a:t>
            </a:r>
          </a:p>
          <a:p>
            <a:r>
              <a:rPr lang="en-US" u="sng" dirty="0">
                <a:solidFill>
                  <a:srgbClr val="0070C0"/>
                </a:solidFill>
              </a:rPr>
              <a:t>Acute </a:t>
            </a:r>
            <a:r>
              <a:rPr lang="en-US" u="sng" dirty="0" err="1">
                <a:solidFill>
                  <a:srgbClr val="0070C0"/>
                </a:solidFill>
              </a:rPr>
              <a:t>seroconversion</a:t>
            </a:r>
            <a:r>
              <a:rPr lang="en-US" u="sng" dirty="0">
                <a:solidFill>
                  <a:srgbClr val="0070C0"/>
                </a:solidFill>
              </a:rPr>
              <a:t> syndrome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than 500 CD4+ T lymphocytes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Detectable HIV antibody may be found as a serum marker of disease</a:t>
            </a:r>
            <a:endParaRPr lang="en-US" sz="2400" dirty="0"/>
          </a:p>
          <a:p>
            <a:pPr eaLnBrk="1" hangingPunct="1"/>
            <a:r>
              <a:rPr lang="en-US" u="sng" dirty="0" smtClean="0">
                <a:solidFill>
                  <a:srgbClr val="0070C0"/>
                </a:solidFill>
              </a:rPr>
              <a:t>Incubation period</a:t>
            </a:r>
          </a:p>
          <a:p>
            <a:pPr lvl="1"/>
            <a:r>
              <a:rPr lang="en-US" sz="2400" dirty="0" smtClean="0"/>
              <a:t>Range from time infection – AIDS symptoms</a:t>
            </a:r>
          </a:p>
          <a:p>
            <a:pPr lvl="1"/>
            <a:r>
              <a:rPr lang="en-US" sz="2400" dirty="0" smtClean="0"/>
              <a:t>Could be 15+yrs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45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 20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100"/>
            <a:ext cx="769620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524875" cy="1651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Clinical Course of HIV-1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Early symptomatic HIV+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CD4 200-500 cells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Continued </a:t>
            </a:r>
            <a:r>
              <a:rPr lang="en-US" sz="2200" dirty="0" smtClean="0">
                <a:latin typeface="Arial"/>
                <a:ea typeface="ＭＳ Ｐゴシック" pitchFamily="34" charset="-128"/>
                <a:cs typeface="Arial"/>
              </a:rPr>
              <a:t>↑ </a:t>
            </a:r>
            <a:r>
              <a:rPr lang="en-US" sz="2200" dirty="0" smtClean="0">
                <a:ea typeface="ＭＳ Ｐゴシック" pitchFamily="34" charset="-128"/>
              </a:rPr>
              <a:t>in </a:t>
            </a:r>
            <a:r>
              <a:rPr lang="en-US" sz="2200" dirty="0" err="1" smtClean="0">
                <a:ea typeface="ＭＳ Ｐゴシック" pitchFamily="34" charset="-128"/>
              </a:rPr>
              <a:t>viremia</a:t>
            </a:r>
            <a:endParaRPr lang="en-US" sz="2200" dirty="0" smtClean="0">
              <a:ea typeface="ＭＳ Ｐゴシック" pitchFamily="34" charset="-128"/>
            </a:endParaRP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Systemic symptoms: night sweats, weight loss, diarrhea, fever, malaise, general weakness,  opportunistic infections, oral lesions more common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Late-stage disease: AIDS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CD4 below 200</a:t>
            </a:r>
          </a:p>
          <a:p>
            <a:pPr lvl="1"/>
            <a:r>
              <a:rPr lang="en-US" sz="2200" dirty="0" smtClean="0">
                <a:ea typeface="ＭＳ Ｐゴシック" pitchFamily="34" charset="-128"/>
              </a:rPr>
              <a:t>Pneumonia, AIDS-dementia </a:t>
            </a:r>
            <a:r>
              <a:rPr lang="en-US" sz="2200" dirty="0">
                <a:ea typeface="ＭＳ Ｐゴシック" pitchFamily="34" charset="-128"/>
              </a:rPr>
              <a:t>complex, </a:t>
            </a:r>
            <a:r>
              <a:rPr lang="en-US" sz="2200" dirty="0" smtClean="0">
                <a:ea typeface="ＭＳ Ｐゴシック" pitchFamily="34" charset="-128"/>
              </a:rPr>
              <a:t>Tuberculosis, Neoplasms, HIV-wasting syndrome </a:t>
            </a:r>
            <a:r>
              <a:rPr lang="en-US" sz="2200" i="1" dirty="0" smtClean="0">
                <a:ea typeface="ＭＳ Ｐゴシック" pitchFamily="34" charset="-128"/>
              </a:rPr>
              <a:t>(Constitutional disease)</a:t>
            </a:r>
            <a:endParaRPr lang="en-US" sz="2200" dirty="0">
              <a:ea typeface="ＭＳ Ｐゴシック" pitchFamily="34" charset="-128"/>
            </a:endParaRPr>
          </a:p>
          <a:p>
            <a:pPr lvl="1">
              <a:buFontTx/>
              <a:buChar char="•"/>
            </a:pPr>
            <a:r>
              <a:rPr lang="en-US" sz="2200" dirty="0" smtClean="0">
                <a:ea typeface="ＭＳ Ｐゴシック" pitchFamily="34" charset="-128"/>
              </a:rPr>
              <a:t>Death 1-3yrs </a:t>
            </a:r>
            <a:r>
              <a:rPr lang="en-US" sz="2200" i="1" dirty="0">
                <a:ea typeface="ＭＳ Ｐゴシック" pitchFamily="34" charset="-128"/>
              </a:rPr>
              <a:t>(if untreated)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660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HIV/AIDS Manifestations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Autofit/>
          </a:bodyPr>
          <a:lstStyle/>
          <a:p>
            <a:r>
              <a:rPr lang="en-US" sz="1900" dirty="0" smtClean="0"/>
              <a:t>Extraoral</a:t>
            </a:r>
          </a:p>
          <a:p>
            <a:pPr lvl="1"/>
            <a:r>
              <a:rPr lang="en-US" sz="1900" dirty="0" smtClean="0"/>
              <a:t>Lymphadenopathy</a:t>
            </a:r>
          </a:p>
          <a:p>
            <a:pPr lvl="1"/>
            <a:r>
              <a:rPr lang="en-US" sz="1900" dirty="0" smtClean="0"/>
              <a:t>Skin lesions: </a:t>
            </a:r>
            <a:r>
              <a:rPr lang="en-US" sz="1900" dirty="0"/>
              <a:t>K</a:t>
            </a:r>
            <a:r>
              <a:rPr lang="en-US" sz="1900" dirty="0" smtClean="0"/>
              <a:t>aposi’s sarcoma, zoster, HPV</a:t>
            </a:r>
          </a:p>
          <a:p>
            <a:r>
              <a:rPr lang="en-US" sz="1900" dirty="0" smtClean="0"/>
              <a:t>Intraoral</a:t>
            </a:r>
          </a:p>
          <a:p>
            <a:pPr lvl="1"/>
            <a:r>
              <a:rPr lang="en-US" sz="1900" dirty="0"/>
              <a:t>Candida</a:t>
            </a:r>
          </a:p>
          <a:p>
            <a:pPr lvl="1"/>
            <a:r>
              <a:rPr lang="en-US" sz="1900" dirty="0" smtClean="0"/>
              <a:t>Oral </a:t>
            </a:r>
            <a:r>
              <a:rPr lang="en-US" sz="1900" dirty="0"/>
              <a:t>warts</a:t>
            </a:r>
          </a:p>
          <a:p>
            <a:pPr lvl="1"/>
            <a:r>
              <a:rPr lang="en-US" sz="1900" dirty="0"/>
              <a:t>Angular cheilitis</a:t>
            </a:r>
          </a:p>
          <a:p>
            <a:pPr lvl="1"/>
            <a:r>
              <a:rPr lang="en-US" sz="1900" dirty="0"/>
              <a:t>Recurrent </a:t>
            </a:r>
            <a:r>
              <a:rPr lang="en-US" sz="1900" dirty="0" smtClean="0"/>
              <a:t>herpes</a:t>
            </a:r>
            <a:endParaRPr lang="en-US" sz="1900" dirty="0"/>
          </a:p>
          <a:p>
            <a:pPr lvl="1"/>
            <a:r>
              <a:rPr lang="en-US" sz="1900" dirty="0"/>
              <a:t>Kaposi sarcoma</a:t>
            </a:r>
          </a:p>
          <a:p>
            <a:pPr lvl="1"/>
            <a:r>
              <a:rPr lang="en-US" sz="1900" dirty="0"/>
              <a:t>Opportunistic infections</a:t>
            </a:r>
          </a:p>
          <a:p>
            <a:pPr lvl="1"/>
            <a:r>
              <a:rPr lang="en-US" sz="1900" dirty="0"/>
              <a:t>Tooth erosion from frequent vomiting/nausea</a:t>
            </a:r>
          </a:p>
          <a:p>
            <a:pPr lvl="1"/>
            <a:r>
              <a:rPr lang="en-US" sz="1900" dirty="0"/>
              <a:t>Xerostomia from meds</a:t>
            </a:r>
          </a:p>
          <a:p>
            <a:pPr lvl="1"/>
            <a:r>
              <a:rPr lang="en-US" sz="1900" dirty="0"/>
              <a:t>Hairy leukoplakia</a:t>
            </a:r>
          </a:p>
          <a:p>
            <a:pPr lvl="1"/>
            <a:r>
              <a:rPr lang="en-US" sz="1900" dirty="0" smtClean="0"/>
              <a:t>Increased caries</a:t>
            </a:r>
          </a:p>
          <a:p>
            <a:pPr lvl="1"/>
            <a:r>
              <a:rPr lang="en-US" sz="1900" dirty="0" smtClean="0"/>
              <a:t>Periodontitis </a:t>
            </a:r>
            <a:endParaRPr lang="en-US" sz="1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000"/>
            <a:ext cx="218842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206922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80" y="2489791"/>
            <a:ext cx="217565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895600" y="4114800"/>
            <a:ext cx="1447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95600" y="5486400"/>
            <a:ext cx="3200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HIV/AIDS Manifestations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Periodontitis : Progress more rapidly, more severe symptoms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۞"/>
            </a:pPr>
            <a:r>
              <a:rPr lang="en-US" dirty="0" smtClean="0"/>
              <a:t>Linear gingival erythema</a:t>
            </a:r>
          </a:p>
          <a:p>
            <a:pPr lvl="3"/>
            <a:r>
              <a:rPr lang="en-US" sz="2000" dirty="0" smtClean="0"/>
              <a:t>Band of erythema at free gingival margin, 2-3mm apically</a:t>
            </a:r>
          </a:p>
          <a:p>
            <a:pPr lvl="3"/>
            <a:r>
              <a:rPr lang="en-US" sz="2000" dirty="0" smtClean="0"/>
              <a:t>Not always related to biofilm presence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۞"/>
            </a:pPr>
            <a:r>
              <a:rPr lang="en-US" dirty="0" smtClean="0"/>
              <a:t>Necrotizing Periodontitis</a:t>
            </a:r>
          </a:p>
          <a:p>
            <a:pPr lvl="3"/>
            <a:r>
              <a:rPr lang="en-US" sz="2000" dirty="0" smtClean="0"/>
              <a:t>Attachment loss of 6mm in 6mo common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71999"/>
            <a:ext cx="3608505" cy="193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1999"/>
            <a:ext cx="3238499" cy="20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9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8552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err="1" smtClean="0">
                <a:effectLst/>
              </a:rPr>
              <a:t>Sjögren's</a:t>
            </a:r>
            <a:r>
              <a:rPr lang="en-US" sz="4000" dirty="0" smtClean="0">
                <a:effectLst/>
              </a:rPr>
              <a:t> </a:t>
            </a:r>
            <a:r>
              <a:rPr lang="en-US" sz="4000" dirty="0" smtClean="0"/>
              <a:t> syndrome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3814976"/>
          </a:xfrm>
        </p:spPr>
        <p:txBody>
          <a:bodyPr/>
          <a:lstStyle/>
          <a:p>
            <a:endParaRPr lang="en-US" sz="3200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2800" dirty="0" err="1" smtClean="0"/>
              <a:t>Sjogren’s</a:t>
            </a:r>
            <a:r>
              <a:rPr lang="en-US" sz="2800" dirty="0" smtClean="0"/>
              <a:t> syndrome chronic systemic autoimmune disease characterized by lymphocytic infiltration and destruction of the salivary and </a:t>
            </a:r>
            <a:r>
              <a:rPr lang="en-US" sz="2800" dirty="0" err="1" smtClean="0"/>
              <a:t>lacrimal</a:t>
            </a:r>
            <a:r>
              <a:rPr lang="en-US" sz="2800" dirty="0" smtClean="0"/>
              <a:t> glands resulting in dry mouth(</a:t>
            </a:r>
            <a:r>
              <a:rPr lang="en-US" sz="2800" dirty="0" err="1" smtClean="0">
                <a:solidFill>
                  <a:schemeClr val="accent2"/>
                </a:solidFill>
              </a:rPr>
              <a:t>xerostomia</a:t>
            </a:r>
            <a:r>
              <a:rPr lang="en-US" sz="2800" dirty="0" smtClean="0"/>
              <a:t>) and dryness and atrophy of conjunctiva and cornea (</a:t>
            </a:r>
            <a:r>
              <a:rPr lang="en-US" sz="2800" dirty="0" err="1" smtClean="0">
                <a:solidFill>
                  <a:schemeClr val="accent2"/>
                </a:solidFill>
              </a:rPr>
              <a:t>keratoconjunctivits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sicca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91000"/>
            <a:ext cx="31242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6096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1063925" y="1600200"/>
            <a:ext cx="8077200" cy="5507236"/>
          </a:xfrm>
        </p:spPr>
        <p:txBody>
          <a:bodyPr lIns="64291" tIns="32146" rIns="64291" bIns="32146"/>
          <a:lstStyle/>
          <a:p>
            <a:pPr algn="l" rtl="0" eaLnBrk="1" hangingPunct="1"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Primary Sjögren’s syndrome </a:t>
            </a:r>
            <a:r>
              <a:rPr lang="en-US" dirty="0" smtClean="0"/>
              <a:t>- characterized by Sicca complex and extra-glandular symptoms without any additional connective tissue disorder.</a:t>
            </a:r>
          </a:p>
          <a:p>
            <a:pPr algn="l" rtl="0" eaLnBrk="1" hangingPunct="1">
              <a:buClr>
                <a:srgbClr val="FF0000"/>
              </a:buCl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Secondary Sjögren’s syndrome </a:t>
            </a:r>
            <a:r>
              <a:rPr lang="en-US" dirty="0" smtClean="0"/>
              <a:t>occurs in association with another autoimmune disorder such as SLE, RA, or scleroderma</a:t>
            </a:r>
          </a:p>
        </p:txBody>
      </p:sp>
    </p:spTree>
    <p:extLst>
      <p:ext uri="{BB962C8B-B14F-4D97-AF65-F5344CB8AC3E}">
        <p14:creationId xmlns:p14="http://schemas.microsoft.com/office/powerpoint/2010/main" val="1701048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1950" y="5703888"/>
            <a:ext cx="8796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Comic Sans MS" charset="0"/>
              </a:rPr>
              <a:t>Innate immunity: always present (ready to attack); many pathogenic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Comic Sans MS" charset="0"/>
              </a:rPr>
              <a:t>   microbes have evolved to resist innate immunity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srgbClr val="000066"/>
                </a:solidFill>
                <a:latin typeface="Comic Sans MS" charset="0"/>
              </a:rPr>
              <a:t>Adaptive immunity: stimulated by exposure to microbe; more potent</a:t>
            </a:r>
            <a:r>
              <a:rPr lang="en-US" sz="2000" b="1" i="1">
                <a:solidFill>
                  <a:srgbClr val="000066"/>
                </a:solidFill>
                <a:latin typeface="Helvetica" charset="0"/>
              </a:rPr>
              <a:t> </a:t>
            </a:r>
            <a:endParaRPr lang="en-US" sz="2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5000" y="249238"/>
            <a:ext cx="5443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906"/>
                </a:solidFill>
                <a:latin typeface="Comic Sans MS" charset="0"/>
              </a:rPr>
              <a:t>Innate and adaptive immunity </a:t>
            </a:r>
          </a:p>
        </p:txBody>
      </p:sp>
      <p:pic>
        <p:nvPicPr>
          <p:cNvPr id="19462" name="Picture 6" descr="S9781416055693-001-f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838200"/>
            <a:ext cx="8077200" cy="478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8153400" cy="762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altLang="en-US" sz="4000" b="1" dirty="0" smtClean="0">
                <a:solidFill>
                  <a:schemeClr val="tx1"/>
                </a:solidFill>
              </a:rPr>
              <a:t>Pathogenesis</a:t>
            </a:r>
            <a:r>
              <a:rPr lang="en-US" altLang="en-US" sz="3200" b="1" dirty="0" smtClean="0"/>
              <a:t/>
            </a:r>
            <a:br>
              <a:rPr lang="en-US" altLang="en-US" sz="3200" b="1" dirty="0" smtClean="0"/>
            </a:br>
            <a:r>
              <a:rPr lang="en-US" altLang="en-US" sz="3200" b="1" dirty="0" smtClean="0"/>
              <a:t>     </a:t>
            </a:r>
            <a:r>
              <a:rPr lang="en-US" altLang="en-US" sz="2000" b="1" dirty="0" smtClean="0"/>
              <a:t>1.  </a:t>
            </a:r>
            <a:r>
              <a:rPr lang="en-US" altLang="en-US" sz="2000" b="1" u="sng" dirty="0" smtClean="0">
                <a:solidFill>
                  <a:schemeClr val="tx1"/>
                </a:solidFill>
              </a:rPr>
              <a:t>Genetic factors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/>
              <a:t>predispose to </a:t>
            </a:r>
            <a:r>
              <a:rPr lang="en-US" altLang="en-US" sz="2000" b="1" dirty="0" err="1" smtClean="0"/>
              <a:t>Sjogren’</a:t>
            </a:r>
            <a:r>
              <a:rPr lang="en-US" altLang="ja-JP" sz="2000" b="1" dirty="0" err="1" smtClean="0"/>
              <a:t>s</a:t>
            </a:r>
            <a:r>
              <a:rPr lang="en-US" altLang="ja-JP" sz="2000" b="1" dirty="0" smtClean="0"/>
              <a:t>.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        </a:t>
            </a:r>
            <a:r>
              <a:rPr lang="en-US" altLang="ja-JP" sz="2000" b="1" dirty="0" smtClean="0"/>
              <a:t>2.</a:t>
            </a:r>
            <a:r>
              <a:rPr lang="en-US" altLang="ja-JP" sz="2000" dirty="0" smtClean="0"/>
              <a:t>  </a:t>
            </a:r>
            <a:r>
              <a:rPr lang="en-US" altLang="ja-JP" sz="2000" b="1" u="sng" dirty="0" smtClean="0">
                <a:solidFill>
                  <a:schemeClr val="tx1"/>
                </a:solidFill>
              </a:rPr>
              <a:t>Environmental factors </a:t>
            </a:r>
            <a:r>
              <a:rPr lang="en-US" altLang="ja-JP" sz="2000" b="1" dirty="0" smtClean="0"/>
              <a:t>such as a viral infection may lead to   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      formation of  </a:t>
            </a:r>
            <a:r>
              <a:rPr lang="en-US" altLang="ja-JP" sz="2000" b="1" dirty="0" err="1" smtClean="0"/>
              <a:t>autoantibodies</a:t>
            </a:r>
            <a:r>
              <a:rPr lang="en-US" altLang="ja-JP" sz="2000" b="1" dirty="0" smtClean="0"/>
              <a:t>.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3.  </a:t>
            </a:r>
            <a:r>
              <a:rPr lang="en-US" altLang="ja-JP" sz="2000" b="1" u="sng" dirty="0" smtClean="0">
                <a:solidFill>
                  <a:schemeClr val="tx1"/>
                </a:solidFill>
              </a:rPr>
              <a:t>Antibodies</a:t>
            </a:r>
            <a:r>
              <a:rPr lang="en-US" altLang="ja-JP" sz="2000" b="1" dirty="0" smtClean="0"/>
              <a:t> precede disease (however, presence of antibody does not  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              necessarily mean disease).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endParaRPr lang="en-US" altLang="en-US" sz="2000" dirty="0" smtClean="0"/>
          </a:p>
        </p:txBody>
      </p:sp>
      <p:sp>
        <p:nvSpPr>
          <p:cNvPr id="820227" name="Line 3"/>
          <p:cNvSpPr>
            <a:spLocks noChangeShapeType="1"/>
          </p:cNvSpPr>
          <p:nvPr/>
        </p:nvSpPr>
        <p:spPr bwMode="auto">
          <a:xfrm>
            <a:off x="1028700" y="4114800"/>
            <a:ext cx="7086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952500" y="4419600"/>
            <a:ext cx="1143000" cy="1066800"/>
          </a:xfrm>
          <a:prstGeom prst="rect">
            <a:avLst/>
          </a:prstGeom>
          <a:solidFill>
            <a:schemeClr val="tx1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Genetic</a:t>
            </a:r>
          </a:p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Factors</a:t>
            </a:r>
            <a:endParaRPr lang="en-US" altLang="en-US" sz="1200">
              <a:solidFill>
                <a:srgbClr val="E83089"/>
              </a:solidFill>
            </a:endParaRP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(including sex)</a:t>
            </a: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(HLA-DR)</a:t>
            </a:r>
          </a:p>
        </p:txBody>
      </p:sp>
      <p:sp>
        <p:nvSpPr>
          <p:cNvPr id="43015" name="Line 12"/>
          <p:cNvSpPr>
            <a:spLocks noChangeShapeType="1"/>
          </p:cNvSpPr>
          <p:nvPr/>
        </p:nvSpPr>
        <p:spPr bwMode="auto">
          <a:xfrm>
            <a:off x="4495800" y="3505200"/>
            <a:ext cx="419100" cy="914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>
              <a:solidFill>
                <a:srgbClr val="000000"/>
              </a:solidFill>
            </a:endParaRPr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5676900" y="3505200"/>
            <a:ext cx="495300" cy="838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IQ">
              <a:solidFill>
                <a:srgbClr val="000000"/>
              </a:solidFill>
            </a:endParaRPr>
          </a:p>
        </p:txBody>
      </p:sp>
      <p:sp>
        <p:nvSpPr>
          <p:cNvPr id="43020" name="Rectangle 19"/>
          <p:cNvSpPr>
            <a:spLocks noChangeArrowheads="1"/>
          </p:cNvSpPr>
          <p:nvPr/>
        </p:nvSpPr>
        <p:spPr bwMode="auto">
          <a:xfrm>
            <a:off x="952500" y="4419600"/>
            <a:ext cx="1143000" cy="1066800"/>
          </a:xfrm>
          <a:prstGeom prst="rect">
            <a:avLst/>
          </a:prstGeom>
          <a:solidFill>
            <a:schemeClr val="tx1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Genetic</a:t>
            </a:r>
          </a:p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Factors</a:t>
            </a:r>
            <a:endParaRPr lang="en-US" altLang="en-US" sz="1200">
              <a:solidFill>
                <a:srgbClr val="E83089"/>
              </a:solidFill>
            </a:endParaRP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(including sex)</a:t>
            </a: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(HLA-DR)</a:t>
            </a:r>
          </a:p>
        </p:txBody>
      </p:sp>
      <p:sp>
        <p:nvSpPr>
          <p:cNvPr id="43021" name="Rectangle 22"/>
          <p:cNvSpPr>
            <a:spLocks noChangeArrowheads="1"/>
          </p:cNvSpPr>
          <p:nvPr/>
        </p:nvSpPr>
        <p:spPr bwMode="auto">
          <a:xfrm>
            <a:off x="1028700" y="4419600"/>
            <a:ext cx="1143000" cy="1066800"/>
          </a:xfrm>
          <a:prstGeom prst="rect">
            <a:avLst/>
          </a:prstGeom>
          <a:solidFill>
            <a:schemeClr val="tx1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Genetic</a:t>
            </a:r>
          </a:p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Factors</a:t>
            </a:r>
            <a:endParaRPr lang="en-US" altLang="en-US" sz="1200">
              <a:solidFill>
                <a:srgbClr val="E83089"/>
              </a:solidFill>
            </a:endParaRP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(including sex)</a:t>
            </a: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(HLA-DR)</a:t>
            </a:r>
          </a:p>
        </p:txBody>
      </p:sp>
      <p:sp>
        <p:nvSpPr>
          <p:cNvPr id="43022" name="Rectangle 28"/>
          <p:cNvSpPr>
            <a:spLocks noChangeArrowheads="1"/>
          </p:cNvSpPr>
          <p:nvPr/>
        </p:nvSpPr>
        <p:spPr bwMode="auto">
          <a:xfrm>
            <a:off x="990600" y="4419600"/>
            <a:ext cx="1143000" cy="1066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Genetic</a:t>
            </a:r>
          </a:p>
          <a:p>
            <a:pPr algn="ctr"/>
            <a:r>
              <a:rPr lang="en-US" altLang="en-US" sz="1200" b="1">
                <a:solidFill>
                  <a:srgbClr val="E83089"/>
                </a:solidFill>
              </a:rPr>
              <a:t>Factors</a:t>
            </a:r>
            <a:endParaRPr lang="en-US" altLang="en-US" sz="1200">
              <a:solidFill>
                <a:srgbClr val="E83089"/>
              </a:solidFill>
            </a:endParaRP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(including sex)</a:t>
            </a:r>
          </a:p>
          <a:p>
            <a:pPr algn="ctr"/>
            <a:r>
              <a:rPr lang="en-US" altLang="en-US" sz="1200">
                <a:solidFill>
                  <a:srgbClr val="E83089"/>
                </a:solidFill>
              </a:rPr>
              <a:t>(HLA-DR)</a:t>
            </a:r>
          </a:p>
        </p:txBody>
      </p:sp>
      <p:sp>
        <p:nvSpPr>
          <p:cNvPr id="43023" name="Rectangle 30"/>
          <p:cNvSpPr>
            <a:spLocks noChangeArrowheads="1"/>
          </p:cNvSpPr>
          <p:nvPr/>
        </p:nvSpPr>
        <p:spPr bwMode="auto">
          <a:xfrm>
            <a:off x="5562600" y="2667000"/>
            <a:ext cx="1219200" cy="762000"/>
          </a:xfrm>
          <a:prstGeom prst="rect">
            <a:avLst/>
          </a:prstGeom>
          <a:solidFill>
            <a:srgbClr val="002060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 dirty="0">
                <a:solidFill>
                  <a:srgbClr val="FFFFFF"/>
                </a:solidFill>
              </a:rPr>
              <a:t>Auto-</a:t>
            </a:r>
          </a:p>
          <a:p>
            <a:pPr algn="ctr"/>
            <a:r>
              <a:rPr lang="en-US" altLang="en-US" sz="1600" b="1" dirty="0">
                <a:solidFill>
                  <a:srgbClr val="FFFFFF"/>
                </a:solidFill>
              </a:rPr>
              <a:t>antibodies</a:t>
            </a:r>
            <a:endParaRPr lang="en-US" altLang="en-US" sz="1600" dirty="0">
              <a:solidFill>
                <a:srgbClr val="FFFFFF"/>
              </a:solidFill>
            </a:endParaRPr>
          </a:p>
        </p:txBody>
      </p:sp>
      <p:sp>
        <p:nvSpPr>
          <p:cNvPr id="43024" name="Rectangle 31"/>
          <p:cNvSpPr>
            <a:spLocks noChangeArrowheads="1"/>
          </p:cNvSpPr>
          <p:nvPr/>
        </p:nvSpPr>
        <p:spPr bwMode="auto">
          <a:xfrm>
            <a:off x="4343400" y="4495800"/>
            <a:ext cx="1524000" cy="990600"/>
          </a:xfrm>
          <a:prstGeom prst="rect">
            <a:avLst/>
          </a:prstGeom>
          <a:solidFill>
            <a:srgbClr val="002060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 u="sng" dirty="0">
                <a:solidFill>
                  <a:srgbClr val="FFCC00"/>
                </a:solidFill>
              </a:rPr>
              <a:t>Acquired</a:t>
            </a:r>
            <a:endParaRPr lang="en-US" altLang="en-US" b="1" dirty="0">
              <a:solidFill>
                <a:srgbClr val="FFCC00"/>
              </a:solidFill>
            </a:endParaRPr>
          </a:p>
          <a:p>
            <a:pPr algn="ctr"/>
            <a:r>
              <a:rPr lang="en-US" altLang="en-US" sz="1400" b="1" dirty="0">
                <a:solidFill>
                  <a:srgbClr val="FFCC00"/>
                </a:solidFill>
              </a:rPr>
              <a:t>Immune system</a:t>
            </a:r>
            <a:endParaRPr lang="en-US" altLang="en-US" sz="1400" dirty="0">
              <a:solidFill>
                <a:srgbClr val="FFCC00"/>
              </a:solidFill>
            </a:endParaRPr>
          </a:p>
          <a:p>
            <a:pPr algn="ctr"/>
            <a:r>
              <a:rPr lang="en-US" altLang="en-US" sz="1400" dirty="0">
                <a:solidFill>
                  <a:srgbClr val="FFFFFF"/>
                </a:solidFill>
              </a:rPr>
              <a:t>(HLA-DR)</a:t>
            </a:r>
          </a:p>
          <a:p>
            <a:pPr algn="ctr"/>
            <a:r>
              <a:rPr lang="en-US" altLang="en-US" sz="1400" dirty="0">
                <a:solidFill>
                  <a:srgbClr val="FFFFFF"/>
                </a:solidFill>
              </a:rPr>
              <a:t>T/B-cells</a:t>
            </a:r>
          </a:p>
        </p:txBody>
      </p:sp>
      <p:sp>
        <p:nvSpPr>
          <p:cNvPr id="43025" name="Rectangle 32"/>
          <p:cNvSpPr>
            <a:spLocks noChangeArrowheads="1"/>
          </p:cNvSpPr>
          <p:nvPr/>
        </p:nvSpPr>
        <p:spPr bwMode="auto">
          <a:xfrm>
            <a:off x="6553200" y="4419600"/>
            <a:ext cx="1905000" cy="914400"/>
          </a:xfrm>
          <a:prstGeom prst="rect">
            <a:avLst/>
          </a:prstGeom>
          <a:solidFill>
            <a:srgbClr val="002060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</a:rPr>
              <a:t>Disease</a:t>
            </a:r>
          </a:p>
          <a:p>
            <a:pPr algn="ctr"/>
            <a:r>
              <a:rPr lang="en-US" altLang="en-US" b="1" dirty="0">
                <a:solidFill>
                  <a:srgbClr val="FFFFFF"/>
                </a:solidFill>
              </a:rPr>
              <a:t>Manifestations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3026" name="Rectangle 33"/>
          <p:cNvSpPr>
            <a:spLocks noChangeArrowheads="1"/>
          </p:cNvSpPr>
          <p:nvPr/>
        </p:nvSpPr>
        <p:spPr bwMode="auto">
          <a:xfrm>
            <a:off x="4648200" y="5715000"/>
            <a:ext cx="3048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dirty="0">
              <a:solidFill>
                <a:srgbClr val="003366"/>
              </a:solidFill>
            </a:endParaRPr>
          </a:p>
        </p:txBody>
      </p:sp>
      <p:sp>
        <p:nvSpPr>
          <p:cNvPr id="43027" name="Rectangle 34"/>
          <p:cNvSpPr>
            <a:spLocks noChangeArrowheads="1"/>
          </p:cNvSpPr>
          <p:nvPr/>
        </p:nvSpPr>
        <p:spPr bwMode="auto">
          <a:xfrm>
            <a:off x="3505200" y="2209800"/>
            <a:ext cx="1447800" cy="1143000"/>
          </a:xfrm>
          <a:prstGeom prst="rect">
            <a:avLst/>
          </a:prstGeom>
          <a:solidFill>
            <a:srgbClr val="002060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 u="sng" dirty="0">
                <a:solidFill>
                  <a:srgbClr val="FFCC00"/>
                </a:solidFill>
              </a:rPr>
              <a:t>Innate</a:t>
            </a:r>
            <a:endParaRPr lang="en-US" altLang="en-US" b="1" dirty="0">
              <a:solidFill>
                <a:srgbClr val="FFCC00"/>
              </a:solidFill>
            </a:endParaRPr>
          </a:p>
          <a:p>
            <a:pPr algn="ctr"/>
            <a:r>
              <a:rPr lang="en-US" altLang="en-US" sz="1400" b="1" dirty="0">
                <a:solidFill>
                  <a:srgbClr val="FFCC00"/>
                </a:solidFill>
              </a:rPr>
              <a:t>Immune system</a:t>
            </a:r>
          </a:p>
          <a:p>
            <a:pPr algn="ctr"/>
            <a:r>
              <a:rPr lang="en-US" altLang="en-US" sz="1200" b="1" dirty="0">
                <a:solidFill>
                  <a:srgbClr val="FFFFFF"/>
                </a:solidFill>
              </a:rPr>
              <a:t>(Toll receptor)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sp>
        <p:nvSpPr>
          <p:cNvPr id="43028" name="Rectangle 35"/>
          <p:cNvSpPr>
            <a:spLocks noChangeArrowheads="1"/>
          </p:cNvSpPr>
          <p:nvPr/>
        </p:nvSpPr>
        <p:spPr bwMode="auto">
          <a:xfrm>
            <a:off x="952500" y="4419600"/>
            <a:ext cx="1143000" cy="106680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rgbClr val="FFFFFF"/>
                </a:solidFill>
              </a:rPr>
              <a:t>Genetic</a:t>
            </a:r>
          </a:p>
          <a:p>
            <a:pPr algn="ctr"/>
            <a:r>
              <a:rPr lang="en-US" altLang="en-US" sz="1400" b="1" dirty="0">
                <a:solidFill>
                  <a:srgbClr val="FFFFFF"/>
                </a:solidFill>
              </a:rPr>
              <a:t>Factors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</a:rPr>
              <a:t>(including sex)</a:t>
            </a:r>
          </a:p>
          <a:p>
            <a:pPr algn="ctr"/>
            <a:r>
              <a:rPr lang="en-US" altLang="en-US" sz="1200" dirty="0">
                <a:solidFill>
                  <a:srgbClr val="FFFFFF"/>
                </a:solidFill>
              </a:rPr>
              <a:t>(HLA-DR</a:t>
            </a:r>
            <a:r>
              <a:rPr lang="en-US" altLang="en-US" sz="1200" dirty="0">
                <a:solidFill>
                  <a:srgbClr val="5490A8"/>
                </a:solidFill>
              </a:rPr>
              <a:t>)</a:t>
            </a:r>
          </a:p>
        </p:txBody>
      </p:sp>
      <p:sp>
        <p:nvSpPr>
          <p:cNvPr id="43029" name="Rectangle 36"/>
          <p:cNvSpPr>
            <a:spLocks noChangeArrowheads="1"/>
          </p:cNvSpPr>
          <p:nvPr/>
        </p:nvSpPr>
        <p:spPr bwMode="auto">
          <a:xfrm>
            <a:off x="1600200" y="2362200"/>
            <a:ext cx="1447800" cy="1143000"/>
          </a:xfrm>
          <a:prstGeom prst="rect">
            <a:avLst/>
          </a:prstGeom>
          <a:solidFill>
            <a:srgbClr val="002060"/>
          </a:solidFill>
          <a:ln w="9525">
            <a:solidFill>
              <a:srgbClr val="E8308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 dirty="0">
                <a:solidFill>
                  <a:srgbClr val="FFCC00"/>
                </a:solidFill>
              </a:rPr>
              <a:t>Environmental</a:t>
            </a:r>
          </a:p>
          <a:p>
            <a:pPr algn="ctr"/>
            <a:r>
              <a:rPr lang="en-US" altLang="en-US" sz="1600" b="1" dirty="0">
                <a:solidFill>
                  <a:srgbClr val="FFCC00"/>
                </a:solidFill>
              </a:rPr>
              <a:t>Factor</a:t>
            </a:r>
          </a:p>
          <a:p>
            <a:pPr algn="ctr"/>
            <a:r>
              <a:rPr lang="en-US" altLang="en-US" sz="900" b="1" dirty="0">
                <a:solidFill>
                  <a:srgbClr val="FFFFFF"/>
                </a:solidFill>
              </a:rPr>
              <a:t>(virus-such as </a:t>
            </a:r>
            <a:r>
              <a:rPr lang="en-US" altLang="en-US" sz="700" b="1" dirty="0">
                <a:solidFill>
                  <a:srgbClr val="FFFFFF"/>
                </a:solidFill>
              </a:rPr>
              <a:t>EBV</a:t>
            </a:r>
            <a:r>
              <a:rPr lang="en-US" altLang="en-US" sz="900" b="1" dirty="0">
                <a:solidFill>
                  <a:srgbClr val="FFFFFF"/>
                </a:solidFill>
              </a:rPr>
              <a:t>)</a:t>
            </a:r>
          </a:p>
          <a:p>
            <a:pPr algn="ctr"/>
            <a:r>
              <a:rPr lang="en-US" altLang="en-US" sz="900" b="1" dirty="0">
                <a:solidFill>
                  <a:srgbClr val="FFFFFF"/>
                </a:solidFill>
              </a:rPr>
              <a:t>(apoptotic fragment)</a:t>
            </a:r>
          </a:p>
        </p:txBody>
      </p:sp>
      <p:sp>
        <p:nvSpPr>
          <p:cNvPr id="43030" name="Rectangle 37"/>
          <p:cNvSpPr>
            <a:spLocks noChangeArrowheads="1"/>
          </p:cNvSpPr>
          <p:nvPr/>
        </p:nvSpPr>
        <p:spPr bwMode="auto">
          <a:xfrm>
            <a:off x="2971800" y="3657600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000000"/>
                </a:solidFill>
              </a:rPr>
              <a:t>Type I  IFN</a:t>
            </a:r>
          </a:p>
        </p:txBody>
      </p:sp>
      <p:sp>
        <p:nvSpPr>
          <p:cNvPr id="43031" name="Rectangle 38"/>
          <p:cNvSpPr>
            <a:spLocks noChangeArrowheads="1"/>
          </p:cNvSpPr>
          <p:nvPr/>
        </p:nvSpPr>
        <p:spPr bwMode="auto">
          <a:xfrm>
            <a:off x="4876800" y="3505200"/>
            <a:ext cx="838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 b="1">
                <a:solidFill>
                  <a:srgbClr val="000000"/>
                </a:solidFill>
              </a:rPr>
              <a:t>Immune</a:t>
            </a:r>
          </a:p>
          <a:p>
            <a:pPr algn="ctr"/>
            <a:r>
              <a:rPr lang="en-US" altLang="en-US" sz="1600" b="1">
                <a:solidFill>
                  <a:srgbClr val="000000"/>
                </a:solidFill>
              </a:rPr>
              <a:t>complex</a:t>
            </a:r>
          </a:p>
        </p:txBody>
      </p:sp>
      <p:sp>
        <p:nvSpPr>
          <p:cNvPr id="23" name="سهم إلى اليمين 22"/>
          <p:cNvSpPr/>
          <p:nvPr/>
        </p:nvSpPr>
        <p:spPr bwMode="auto">
          <a:xfrm>
            <a:off x="3048000" y="2895600"/>
            <a:ext cx="457200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سهم إلى اليسار 23"/>
          <p:cNvSpPr/>
          <p:nvPr/>
        </p:nvSpPr>
        <p:spPr bwMode="auto">
          <a:xfrm>
            <a:off x="4953000" y="2743200"/>
            <a:ext cx="609600" cy="6096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سهم لأعلى 24"/>
          <p:cNvSpPr/>
          <p:nvPr/>
        </p:nvSpPr>
        <p:spPr bwMode="auto">
          <a:xfrm rot="1568786">
            <a:off x="1676400" y="3581400"/>
            <a:ext cx="685800" cy="68580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سهم للأسفل 25"/>
          <p:cNvSpPr/>
          <p:nvPr/>
        </p:nvSpPr>
        <p:spPr bwMode="auto">
          <a:xfrm rot="19687068">
            <a:off x="6438464" y="3419302"/>
            <a:ext cx="484632" cy="99347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838200"/>
          </a:xfrm>
        </p:spPr>
        <p:txBody>
          <a:bodyPr>
            <a:normAutofit/>
          </a:bodyPr>
          <a:lstStyle/>
          <a:p>
            <a:pPr algn="l" rtl="0"/>
            <a:r>
              <a:rPr lang="en-IN" dirty="0" smtClean="0"/>
              <a:t>Clinical Manifestations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8229600" cy="6400800"/>
          </a:xfrm>
        </p:spPr>
        <p:txBody>
          <a:bodyPr>
            <a:normAutofit/>
          </a:bodyPr>
          <a:lstStyle/>
          <a:p>
            <a:pPr lvl="0" algn="l" rtl="0"/>
            <a:r>
              <a:rPr lang="en-US" sz="2800" dirty="0"/>
              <a:t>dry, gritty eyes which may lead to corneal </a:t>
            </a:r>
            <a:r>
              <a:rPr lang="en-US" sz="2800" dirty="0" smtClean="0"/>
              <a:t>ulceration </a:t>
            </a:r>
            <a:r>
              <a:rPr lang="en-US" sz="2800" dirty="0"/>
              <a:t>(</a:t>
            </a:r>
            <a:r>
              <a:rPr lang="en-US" sz="2800" dirty="0" err="1"/>
              <a:t>keratoconjunctivitis</a:t>
            </a:r>
            <a:r>
              <a:rPr lang="en-US" sz="2800" dirty="0"/>
              <a:t> </a:t>
            </a:r>
            <a:r>
              <a:rPr lang="en-US" sz="2800" dirty="0" err="1"/>
              <a:t>sicca</a:t>
            </a:r>
            <a:r>
              <a:rPr lang="en-US" sz="2800" dirty="0"/>
              <a:t>)</a:t>
            </a:r>
          </a:p>
          <a:p>
            <a:pPr lvl="0" algn="l" rtl="0"/>
            <a:r>
              <a:rPr lang="en-US" sz="2800" dirty="0"/>
              <a:t> dry mouth (</a:t>
            </a:r>
            <a:r>
              <a:rPr lang="en-US" sz="2800" dirty="0" err="1"/>
              <a:t>xerostomia</a:t>
            </a:r>
            <a:r>
              <a:rPr lang="en-US" sz="2800" dirty="0"/>
              <a:t>), with </a:t>
            </a:r>
            <a:r>
              <a:rPr lang="en-US" sz="2800" dirty="0" err="1"/>
              <a:t>dysphagia</a:t>
            </a:r>
            <a:r>
              <a:rPr lang="en-US" sz="2800" dirty="0"/>
              <a:t> for dry foods, and predisposition to oral </a:t>
            </a:r>
            <a:r>
              <a:rPr lang="en-US" sz="2800" dirty="0" err="1"/>
              <a:t>candidiasis</a:t>
            </a:r>
            <a:r>
              <a:rPr lang="en-US" sz="2800" dirty="0"/>
              <a:t> and accelerated dental caries</a:t>
            </a:r>
          </a:p>
          <a:p>
            <a:pPr lvl="0" algn="l" rtl="0"/>
            <a:r>
              <a:rPr lang="en-US" sz="2800" dirty="0"/>
              <a:t> salivary gland </a:t>
            </a:r>
            <a:r>
              <a:rPr lang="en-US" sz="2800" dirty="0" smtClean="0"/>
              <a:t>enlargement Less </a:t>
            </a:r>
            <a:r>
              <a:rPr lang="en-US" sz="2800" dirty="0"/>
              <a:t>commonly other exocrine </a:t>
            </a:r>
            <a:r>
              <a:rPr lang="en-US" sz="2800" dirty="0" smtClean="0"/>
              <a:t>glands may </a:t>
            </a:r>
            <a:r>
              <a:rPr lang="en-US" sz="2800" dirty="0"/>
              <a:t>be affected leading to </a:t>
            </a:r>
            <a:r>
              <a:rPr lang="en-US" sz="2800" dirty="0" smtClean="0"/>
              <a:t>sinusitis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073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73163" y="1295400"/>
            <a:ext cx="7772400" cy="4800600"/>
          </a:xfrm>
        </p:spPr>
        <p:txBody>
          <a:bodyPr/>
          <a:lstStyle/>
          <a:p>
            <a:pPr algn="l" rtl="0">
              <a:buNone/>
            </a:pPr>
            <a:r>
              <a:rPr lang="en-US" sz="2800" dirty="0" err="1" smtClean="0"/>
              <a:t>Extraglandular</a:t>
            </a:r>
            <a:r>
              <a:rPr lang="en-US" sz="2800" dirty="0" smtClean="0"/>
              <a:t> features may include:</a:t>
            </a:r>
          </a:p>
          <a:p>
            <a:pPr algn="l" rtl="0">
              <a:buNone/>
            </a:pPr>
            <a:endParaRPr lang="en-US" sz="2800" dirty="0" smtClean="0"/>
          </a:p>
          <a:p>
            <a:pPr lvl="0" algn="l" rtl="0">
              <a:buClr>
                <a:srgbClr val="FF0000"/>
              </a:buClr>
            </a:pPr>
            <a:r>
              <a:rPr lang="en-US" sz="2400" dirty="0" smtClean="0"/>
              <a:t> non-erosive arthritis/</a:t>
            </a:r>
            <a:r>
              <a:rPr lang="en-US" sz="2400" dirty="0" err="1" smtClean="0"/>
              <a:t>arthralgia</a:t>
            </a:r>
            <a:r>
              <a:rPr lang="en-US" sz="2400" dirty="0" smtClean="0"/>
              <a:t> (up to 60–70% of cases)</a:t>
            </a:r>
          </a:p>
          <a:p>
            <a:pPr lvl="0" algn="l" rtl="0"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dirty="0" err="1" smtClean="0"/>
              <a:t>Raynaud’s</a:t>
            </a:r>
            <a:r>
              <a:rPr lang="en-US" sz="2400" dirty="0" smtClean="0"/>
              <a:t> phenomenon</a:t>
            </a:r>
          </a:p>
          <a:p>
            <a:pPr lvl="0" algn="l" rtl="0">
              <a:buClr>
                <a:srgbClr val="FF0000"/>
              </a:buClr>
            </a:pPr>
            <a:r>
              <a:rPr lang="en-US" sz="2400" dirty="0" smtClean="0"/>
              <a:t> </a:t>
            </a:r>
            <a:r>
              <a:rPr lang="en-US" sz="2400" dirty="0" err="1" smtClean="0"/>
              <a:t>cutaneous</a:t>
            </a:r>
            <a:r>
              <a:rPr lang="en-US" sz="2400" dirty="0" smtClean="0"/>
              <a:t>  </a:t>
            </a:r>
            <a:r>
              <a:rPr lang="en-US" sz="2400" dirty="0" err="1" smtClean="0"/>
              <a:t>vasculitis</a:t>
            </a:r>
            <a:endParaRPr lang="en-US" sz="2400" dirty="0" smtClean="0"/>
          </a:p>
          <a:p>
            <a:pPr lvl="0" algn="l" rtl="0">
              <a:buClr>
                <a:srgbClr val="FF0000"/>
              </a:buClr>
            </a:pPr>
            <a:r>
              <a:rPr lang="en-US" sz="2400" dirty="0" smtClean="0"/>
              <a:t>interstitial lung disease</a:t>
            </a:r>
          </a:p>
          <a:p>
            <a:pPr lvl="0" algn="l" rtl="0">
              <a:buClr>
                <a:srgbClr val="FF0000"/>
              </a:buClr>
            </a:pPr>
            <a:r>
              <a:rPr lang="en-US" sz="2400" dirty="0" smtClean="0"/>
              <a:t> interstitial nephritis</a:t>
            </a:r>
          </a:p>
          <a:p>
            <a:pPr lvl="0" algn="l" rtl="0">
              <a:buClr>
                <a:srgbClr val="FF0000"/>
              </a:buClr>
            </a:pPr>
            <a:r>
              <a:rPr lang="en-US" sz="2400" dirty="0" smtClean="0"/>
              <a:t> distal renal tubular acidosis</a:t>
            </a:r>
          </a:p>
          <a:p>
            <a:pPr lvl="0" algn="l" rtl="0">
              <a:buClr>
                <a:srgbClr val="FF0000"/>
              </a:buClr>
            </a:pPr>
            <a:r>
              <a:rPr lang="en-US" sz="2400" dirty="0" smtClean="0"/>
              <a:t> peripheral neuropathy/</a:t>
            </a:r>
            <a:r>
              <a:rPr lang="en-US" sz="2400" dirty="0" err="1" smtClean="0"/>
              <a:t>mononeuritis</a:t>
            </a:r>
            <a:r>
              <a:rPr lang="en-US" sz="2400" dirty="0" smtClean="0"/>
              <a:t> multiplex.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61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1524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Diagnosis</a:t>
            </a:r>
            <a:endParaRPr lang="e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163" y="1219200"/>
            <a:ext cx="7772400" cy="5486400"/>
          </a:xfrm>
        </p:spPr>
        <p:txBody>
          <a:bodyPr>
            <a:normAutofit fontScale="92500" lnSpcReduction="20000"/>
          </a:bodyPr>
          <a:lstStyle/>
          <a:p>
            <a:pPr lvl="0" algn="l" rtl="0">
              <a:buClr>
                <a:srgbClr val="7030A0"/>
              </a:buClr>
            </a:pPr>
            <a:r>
              <a:rPr lang="en-US" sz="2800" dirty="0" err="1"/>
              <a:t>Schirmer’s</a:t>
            </a:r>
            <a:r>
              <a:rPr lang="en-US" sz="2800" dirty="0"/>
              <a:t> test: a small strip of filter paper is hooked over the lower eyelid; wetting of &lt; 5mm in 5 min is considered abnormal.</a:t>
            </a:r>
          </a:p>
          <a:p>
            <a:pPr lvl="0" algn="l" rtl="0">
              <a:buClr>
                <a:srgbClr val="7030A0"/>
              </a:buClr>
            </a:pPr>
            <a:r>
              <a:rPr lang="en-US" sz="2800" dirty="0"/>
              <a:t> Slit lamp examination with Rose Bengal staining confirms dryness and corneal damage.</a:t>
            </a:r>
          </a:p>
          <a:p>
            <a:pPr lvl="0" algn="l" rtl="0">
              <a:buClr>
                <a:srgbClr val="7030A0"/>
              </a:buClr>
            </a:pPr>
            <a:r>
              <a:rPr lang="en-US" sz="2800" dirty="0"/>
              <a:t>Assessment of saliva flow rates and salivary gland </a:t>
            </a:r>
            <a:r>
              <a:rPr lang="en-US" sz="2800" dirty="0" err="1"/>
              <a:t>scintigraphy</a:t>
            </a:r>
            <a:r>
              <a:rPr lang="en-US" sz="2800" dirty="0"/>
              <a:t>.</a:t>
            </a:r>
          </a:p>
          <a:p>
            <a:pPr lvl="0" algn="l" rtl="0">
              <a:buClr>
                <a:srgbClr val="7030A0"/>
              </a:buClr>
            </a:pPr>
            <a:r>
              <a:rPr lang="en-US" sz="2800" dirty="0"/>
              <a:t>ESR is </a:t>
            </a:r>
            <a:r>
              <a:rPr lang="en-US" sz="2800" dirty="0" smtClean="0"/>
              <a:t>raised.</a:t>
            </a:r>
            <a:endParaRPr lang="en-US" sz="2800" dirty="0"/>
          </a:p>
          <a:p>
            <a:pPr lvl="0" algn="l" rtl="0">
              <a:buClr>
                <a:srgbClr val="7030A0"/>
              </a:buClr>
            </a:pPr>
            <a:r>
              <a:rPr lang="en-US" sz="2800" dirty="0"/>
              <a:t>Rheumatoid factor is typically detected (90% of cases) and ANA frequently present (70%).</a:t>
            </a:r>
          </a:p>
          <a:p>
            <a:pPr lvl="0" algn="l" rtl="0">
              <a:buClr>
                <a:srgbClr val="7030A0"/>
              </a:buClr>
            </a:pPr>
            <a:r>
              <a:rPr lang="en-US" sz="2800" dirty="0"/>
              <a:t>Anti-Ro (anti-SSA) and anti-La (anti-SSB) antibodies are found in approximately 50% of cases.</a:t>
            </a:r>
          </a:p>
          <a:p>
            <a:pPr lvl="0" algn="l" rtl="0">
              <a:buClr>
                <a:srgbClr val="7030A0"/>
              </a:buClr>
            </a:pPr>
            <a:r>
              <a:rPr lang="en-US" sz="2800" dirty="0"/>
              <a:t>Biopsy of minor salivary glands shows a focal T cell infiltrate.</a:t>
            </a: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1713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14400" y="6035675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Keratoconjunctivitis sicca (rose bengal test) in SS</a:t>
            </a:r>
          </a:p>
        </p:txBody>
      </p:sp>
      <p:pic>
        <p:nvPicPr>
          <p:cNvPr id="18436" name="Picture 4" descr="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077200" cy="55245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875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 sz="4000" b="1">
                <a:solidFill>
                  <a:schemeClr val="tx1"/>
                </a:solidFill>
              </a:rPr>
              <a:t>Keratoconjunctivitis sicca (rose bengal test) in SS</a:t>
            </a:r>
          </a:p>
        </p:txBody>
      </p:sp>
    </p:spTree>
    <p:extLst>
      <p:ext uri="{BB962C8B-B14F-4D97-AF65-F5344CB8AC3E}">
        <p14:creationId xmlns:p14="http://schemas.microsoft.com/office/powerpoint/2010/main" val="4075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RHEU04-01-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0350"/>
            <a:ext cx="6985000" cy="4648200"/>
          </a:xfrm>
          <a:prstGeom prst="rect">
            <a:avLst/>
          </a:prstGeom>
          <a:noFill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362200" y="5661025"/>
            <a:ext cx="45187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sz="3600" dirty="0">
                <a:solidFill>
                  <a:srgbClr val="000000"/>
                </a:solidFill>
              </a:rPr>
              <a:t>Schirmer’s test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-2043113"/>
            <a:ext cx="7772400" cy="1143000"/>
          </a:xfrm>
        </p:spPr>
        <p:txBody>
          <a:bodyPr/>
          <a:lstStyle/>
          <a:p>
            <a:r>
              <a:rPr lang="hu-HU">
                <a:solidFill>
                  <a:schemeClr val="tx1"/>
                </a:solidFill>
              </a:rPr>
              <a:t>Schirmer’s test</a:t>
            </a:r>
          </a:p>
        </p:txBody>
      </p:sp>
    </p:spTree>
    <p:extLst>
      <p:ext uri="{BB962C8B-B14F-4D97-AF65-F5344CB8AC3E}">
        <p14:creationId xmlns:p14="http://schemas.microsoft.com/office/powerpoint/2010/main" val="31468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err="1" smtClean="0"/>
              <a:t>Sialometry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/>
              <a:t>The patient is asked to spit</a:t>
            </a:r>
          </a:p>
          <a:p>
            <a:pPr lvl="1" algn="l" rtl="0">
              <a:buNone/>
            </a:pPr>
            <a:r>
              <a:rPr lang="en-US" sz="2400" dirty="0" smtClean="0"/>
              <a:t>into a test tube every minute</a:t>
            </a:r>
          </a:p>
          <a:p>
            <a:pPr lvl="1" algn="l" rtl="0">
              <a:buNone/>
            </a:pPr>
            <a:r>
              <a:rPr lang="en-US" sz="2400" dirty="0" smtClean="0"/>
              <a:t>for 15 minutes.</a:t>
            </a:r>
          </a:p>
          <a:p>
            <a:pPr lvl="1" algn="l" rtl="0">
              <a:buNone/>
            </a:pPr>
            <a:endParaRPr lang="en-US" sz="2400" dirty="0" smtClean="0"/>
          </a:p>
          <a:p>
            <a:pPr lvl="1" algn="l" rtl="0"/>
            <a:r>
              <a:rPr lang="en-US" sz="2400" dirty="0" smtClean="0"/>
              <a:t>A resultant collection of less</a:t>
            </a:r>
          </a:p>
          <a:p>
            <a:pPr lvl="1" algn="l" rtl="0">
              <a:buNone/>
            </a:pPr>
            <a:r>
              <a:rPr lang="en-US" sz="2400" dirty="0" smtClean="0"/>
              <a:t>than 1.5 </a:t>
            </a:r>
            <a:r>
              <a:rPr lang="en-US" sz="2400" dirty="0" err="1" smtClean="0"/>
              <a:t>mL</a:t>
            </a:r>
            <a:r>
              <a:rPr lang="en-US" sz="2400" dirty="0" smtClean="0"/>
              <a:t> is considered</a:t>
            </a:r>
          </a:p>
          <a:p>
            <a:pPr lvl="1" algn="l" rtl="0">
              <a:buNone/>
            </a:pPr>
            <a:r>
              <a:rPr lang="en-US" sz="2400" dirty="0" smtClean="0"/>
              <a:t>a positive result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IN" dirty="0"/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905000"/>
            <a:ext cx="3200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059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762000" y="38100"/>
            <a:ext cx="7772400" cy="2041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dirty="0" smtClean="0">
              <a:latin typeface="Helvetica" pitchFamily="2" charset="0"/>
            </a:endParaRPr>
          </a:p>
        </p:txBody>
      </p:sp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222" r="629" b="-383"/>
          <a:stretch>
            <a:fillRect/>
          </a:stretch>
        </p:blipFill>
        <p:spPr>
          <a:xfrm>
            <a:off x="762000" y="762000"/>
            <a:ext cx="7543800" cy="5638800"/>
          </a:xfrm>
        </p:spPr>
      </p:pic>
      <p:sp>
        <p:nvSpPr>
          <p:cNvPr id="4" name="موجة مزدوجة 3"/>
          <p:cNvSpPr/>
          <p:nvPr/>
        </p:nvSpPr>
        <p:spPr bwMode="auto">
          <a:xfrm>
            <a:off x="8001000" y="5943600"/>
            <a:ext cx="914400" cy="914400"/>
          </a:xfrm>
          <a:prstGeom prst="doubleWav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15</a:t>
            </a:r>
            <a:endParaRPr lang="ar-IQ" sz="24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200" b="1" dirty="0" smtClean="0">
                <a:solidFill>
                  <a:srgbClr val="0070C0"/>
                </a:solidFill>
              </a:rPr>
              <a:t>Treatment of DRY MOUTH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Artificial Saliva. </a:t>
            </a:r>
          </a:p>
          <a:p>
            <a:pPr algn="l" rtl="0"/>
            <a:r>
              <a:rPr lang="en-US" altLang="en-US" dirty="0" err="1" smtClean="0"/>
              <a:t>pilocarpine</a:t>
            </a:r>
            <a:endParaRPr lang="en-US" altLang="en-US" dirty="0" smtClean="0"/>
          </a:p>
          <a:p>
            <a:pPr algn="l" rtl="0"/>
            <a:r>
              <a:rPr lang="en-US" altLang="en-US" dirty="0" smtClean="0"/>
              <a:t>Fluoride to prevent caries</a:t>
            </a:r>
          </a:p>
          <a:p>
            <a:pPr algn="l" rtl="0"/>
            <a:r>
              <a:rPr lang="en-US" altLang="en-US" dirty="0" smtClean="0"/>
              <a:t>Treat oral </a:t>
            </a:r>
            <a:r>
              <a:rPr lang="en-US" altLang="en-US" dirty="0" err="1" smtClean="0"/>
              <a:t>candida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9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Systemic Manifestations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dirty="0" smtClean="0"/>
              <a:t>Steroids work but have side effects.</a:t>
            </a:r>
          </a:p>
          <a:p>
            <a:pPr algn="l" rtl="0"/>
            <a:r>
              <a:rPr lang="en-US" altLang="en-US" dirty="0" err="1" smtClean="0"/>
              <a:t>Hydroxychloroquine</a:t>
            </a:r>
            <a:endParaRPr lang="en-US" altLang="en-US" dirty="0" smtClean="0"/>
          </a:p>
          <a:p>
            <a:pPr algn="l" rtl="0"/>
            <a:r>
              <a:rPr lang="en-US" altLang="en-US" dirty="0" err="1" smtClean="0"/>
              <a:t>Methotrexate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Azathioprine</a:t>
            </a:r>
            <a:endParaRPr lang="en-US" altLang="en-US" dirty="0" smtClean="0"/>
          </a:p>
          <a:p>
            <a:pPr algn="l" rtl="0"/>
            <a:r>
              <a:rPr lang="en-US" altLang="en-US" dirty="0" err="1" smtClean="0"/>
              <a:t>Mycophenolic</a:t>
            </a:r>
            <a:r>
              <a:rPr lang="en-US" altLang="en-US" dirty="0" smtClean="0"/>
              <a:t> acid </a:t>
            </a:r>
            <a:r>
              <a:rPr lang="en-US" altLang="en-US" dirty="0" err="1" smtClean="0"/>
              <a:t>mofetil</a:t>
            </a:r>
            <a:endParaRPr lang="en-US" altLang="en-US" dirty="0" smtClean="0"/>
          </a:p>
          <a:p>
            <a:r>
              <a:rPr lang="en-US" altLang="en-US" dirty="0"/>
              <a:t>Anti-CD20 (</a:t>
            </a:r>
            <a:r>
              <a:rPr lang="en-US" altLang="en-US" dirty="0" smtClean="0"/>
              <a:t>rituximab) glandular </a:t>
            </a:r>
            <a:r>
              <a:rPr lang="en-US" altLang="en-US" dirty="0"/>
              <a:t>swelling, </a:t>
            </a:r>
            <a:r>
              <a:rPr lang="en-US" altLang="en-US" dirty="0" err="1"/>
              <a:t>extraglandular</a:t>
            </a:r>
            <a:r>
              <a:rPr lang="en-US" altLang="en-US" dirty="0"/>
              <a:t> renal and lung.</a:t>
            </a:r>
          </a:p>
          <a:p>
            <a:pPr algn="l" rtl="0"/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4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Cell-Medicated &amp; </a:t>
            </a:r>
            <a:r>
              <a:rPr lang="en-US" sz="3000" dirty="0" err="1" smtClean="0">
                <a:solidFill>
                  <a:srgbClr val="0070C0"/>
                </a:solidFill>
              </a:rPr>
              <a:t>Humoral</a:t>
            </a:r>
            <a:r>
              <a:rPr lang="en-US" sz="3000" dirty="0" smtClean="0">
                <a:solidFill>
                  <a:srgbClr val="0070C0"/>
                </a:solidFill>
              </a:rPr>
              <a:t> Immunity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8245"/>
            <a:ext cx="7620000" cy="518160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Cell-Mediated Immunity: T-Cells </a:t>
            </a:r>
            <a:endParaRPr lang="en-US" dirty="0" smtClean="0"/>
          </a:p>
          <a:p>
            <a:pPr lvl="2"/>
            <a:r>
              <a:rPr lang="en-US" sz="2400" dirty="0" smtClean="0"/>
              <a:t>Thymus: where T-cells mature</a:t>
            </a:r>
          </a:p>
          <a:p>
            <a:pPr lvl="2"/>
            <a:r>
              <a:rPr lang="en-US" sz="2400" dirty="0" smtClean="0"/>
              <a:t>Regulation of antibody response</a:t>
            </a:r>
          </a:p>
          <a:p>
            <a:pPr lvl="2"/>
            <a:r>
              <a:rPr lang="en-US" sz="2400" dirty="0" smtClean="0"/>
              <a:t>Release </a:t>
            </a:r>
            <a:r>
              <a:rPr lang="en-US" sz="2400" b="1" dirty="0" smtClean="0"/>
              <a:t>cytokines</a:t>
            </a:r>
            <a:r>
              <a:rPr lang="en-US" sz="2400" dirty="0" smtClean="0"/>
              <a:t>: lymphokines, </a:t>
            </a:r>
            <a:r>
              <a:rPr lang="en-US" sz="2400" dirty="0" err="1" smtClean="0"/>
              <a:t>interluekins</a:t>
            </a:r>
            <a:endParaRPr lang="en-US" sz="2400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Humoral antibody mediated </a:t>
            </a:r>
            <a:r>
              <a:rPr lang="en-US" dirty="0" smtClean="0">
                <a:solidFill>
                  <a:srgbClr val="0070C0"/>
                </a:solidFill>
              </a:rPr>
              <a:t>immunity: B-cells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sz="2400" i="1" dirty="0" smtClean="0"/>
              <a:t>Ex: Monocytes, PMN, Dendritic Cells, Natural </a:t>
            </a:r>
            <a:r>
              <a:rPr lang="en-US" sz="2400" i="1" dirty="0"/>
              <a:t>Killer </a:t>
            </a:r>
            <a:r>
              <a:rPr lang="en-US" sz="2400" i="1" dirty="0" smtClean="0"/>
              <a:t>Cells, Eosinophil</a:t>
            </a:r>
            <a:endParaRPr lang="en-US" sz="2400" i="1" dirty="0"/>
          </a:p>
          <a:p>
            <a:pPr lvl="2"/>
            <a:r>
              <a:rPr lang="en-US" sz="2400" dirty="0"/>
              <a:t>Antibodies</a:t>
            </a:r>
          </a:p>
          <a:p>
            <a:pPr lvl="3"/>
            <a:r>
              <a:rPr lang="en-US" sz="2400" dirty="0"/>
              <a:t>Immunoglobulins that react specifically with antigen</a:t>
            </a:r>
          </a:p>
          <a:p>
            <a:pPr lvl="3"/>
            <a:r>
              <a:rPr lang="en-US" sz="2400" dirty="0"/>
              <a:t>Gamma </a:t>
            </a:r>
            <a:r>
              <a:rPr lang="en-US" sz="2400" dirty="0" smtClean="0"/>
              <a:t>globulins (IgG, IgA, </a:t>
            </a:r>
            <a:r>
              <a:rPr lang="en-US" sz="2400" dirty="0" err="1" smtClean="0"/>
              <a:t>IgM</a:t>
            </a:r>
            <a:r>
              <a:rPr lang="en-US" sz="2400" dirty="0" smtClean="0"/>
              <a:t>, </a:t>
            </a:r>
            <a:r>
              <a:rPr lang="en-US" sz="2400" dirty="0" err="1" smtClean="0"/>
              <a:t>IgE</a:t>
            </a:r>
            <a:r>
              <a:rPr lang="en-US" sz="2400" dirty="0" smtClean="0"/>
              <a:t>)</a:t>
            </a:r>
            <a:endParaRPr lang="en-US" sz="2400" dirty="0"/>
          </a:p>
          <a:p>
            <a:pPr marL="27432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7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>
                <a:ea typeface="Times New Roman (Arabic)" pitchFamily="26" charset="0"/>
              </a:rPr>
              <a:t>SYSTEMIC LUPUS </a:t>
            </a:r>
            <a:r>
              <a:rPr lang="en-US" b="1" dirty="0" smtClean="0">
                <a:ea typeface="Times New Roman (Arabic)" pitchFamily="26" charset="0"/>
              </a:rPr>
              <a:t>ERYTHEMATOSUS</a:t>
            </a:r>
          </a:p>
          <a:p>
            <a:pPr marL="0" lvl="0" indent="0">
              <a:buNone/>
            </a:pPr>
            <a:endParaRPr lang="en-US" b="1" dirty="0" smtClean="0">
              <a:ea typeface="Times New Roman (Arabic)" pitchFamily="26" charset="0"/>
            </a:endParaRPr>
          </a:p>
          <a:p>
            <a:pPr lvl="0" rtl="1" fontAlgn="base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None/>
            </a:pPr>
            <a:r>
              <a:rPr lang="en-US" sz="2800" kern="0" dirty="0">
                <a:cs typeface="Times New Roman" pitchFamily="18" charset="0"/>
              </a:rPr>
              <a:t>Inflammatory autoimmune disorder affecting multiple organ systems characterized by the production of autoantibodies directed against cell nuclei</a:t>
            </a:r>
          </a:p>
          <a:p>
            <a:pPr marL="0" lvl="0" indent="0">
              <a:buNone/>
            </a:pPr>
            <a:endParaRPr lang="ru-RU" b="1" dirty="0">
              <a:ea typeface="Times New Roman (Arabic)" pitchFamily="2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9413"/>
            <a:ext cx="8229600" cy="965200"/>
          </a:xfrm>
          <a:noFill/>
        </p:spPr>
        <p:txBody>
          <a:bodyPr>
            <a:normAutofit fontScale="90000"/>
          </a:bodyPr>
          <a:lstStyle/>
          <a:p>
            <a:pPr algn="l" rtl="0" eaLnBrk="1" hangingPunct="1"/>
            <a:r>
              <a:rPr lang="en-US" dirty="0" smtClean="0">
                <a:solidFill>
                  <a:srgbClr val="00B050"/>
                </a:solidFill>
              </a:rPr>
              <a:t>CLINICAL FEATURES: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/>
              <a:t>Mucocutaneous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828800"/>
            <a:ext cx="4660900" cy="4597400"/>
          </a:xfrm>
        </p:spPr>
        <p:txBody>
          <a:bodyPr/>
          <a:lstStyle/>
          <a:p>
            <a:pPr lvl="1" algn="l" rtl="0" eaLnBrk="1" hangingPunct="1"/>
            <a:r>
              <a:rPr lang="en-US" sz="2000" dirty="0" smtClean="0"/>
              <a:t>Malar Rash (</a:t>
            </a:r>
            <a:r>
              <a:rPr lang="hu-HU" sz="2000" dirty="0" smtClean="0"/>
              <a:t>butterfly erythema</a:t>
            </a:r>
            <a:r>
              <a:rPr lang="en-US" sz="2000" dirty="0" smtClean="0"/>
              <a:t>)</a:t>
            </a:r>
          </a:p>
          <a:p>
            <a:pPr lvl="1" algn="l" rtl="0" eaLnBrk="1" hangingPunct="1"/>
            <a:r>
              <a:rPr lang="en-US" sz="2000" dirty="0" smtClean="0"/>
              <a:t>D</a:t>
            </a:r>
            <a:r>
              <a:rPr lang="hu-HU" sz="2000" dirty="0" smtClean="0"/>
              <a:t>iscoid </a:t>
            </a:r>
            <a:r>
              <a:rPr lang="en-US" sz="2000" dirty="0" smtClean="0"/>
              <a:t>rash</a:t>
            </a:r>
            <a:r>
              <a:rPr lang="hu-HU" sz="2000" dirty="0" smtClean="0"/>
              <a:t> </a:t>
            </a:r>
            <a:endParaRPr lang="en-US" sz="2000" dirty="0" smtClean="0"/>
          </a:p>
          <a:p>
            <a:pPr lvl="1" algn="l" rtl="0" eaLnBrk="1" hangingPunct="1"/>
            <a:r>
              <a:rPr lang="en-US" sz="2000" dirty="0" smtClean="0"/>
              <a:t>P</a:t>
            </a:r>
            <a:r>
              <a:rPr lang="hu-HU" sz="2000" dirty="0" smtClean="0"/>
              <a:t>hotosensitive rash</a:t>
            </a:r>
            <a:endParaRPr lang="en-US" sz="2000" dirty="0" smtClean="0"/>
          </a:p>
          <a:p>
            <a:pPr lvl="1" algn="l" rtl="0" eaLnBrk="1" hangingPunct="1"/>
            <a:r>
              <a:rPr lang="en-US" sz="2000" dirty="0" smtClean="0"/>
              <a:t>S</a:t>
            </a:r>
            <a:r>
              <a:rPr lang="hu-HU" sz="2000" dirty="0" smtClean="0"/>
              <a:t>ubacute cutaneous LE</a:t>
            </a:r>
            <a:endParaRPr lang="en-US" sz="2000" dirty="0" smtClean="0"/>
          </a:p>
          <a:p>
            <a:pPr lvl="1" algn="l" rtl="0" eaLnBrk="1" hangingPunct="1"/>
            <a:r>
              <a:rPr lang="en-US" sz="2000" dirty="0" smtClean="0"/>
              <a:t>L</a:t>
            </a:r>
            <a:r>
              <a:rPr lang="hu-HU" sz="2000" dirty="0" smtClean="0"/>
              <a:t>ivedo reticularis</a:t>
            </a:r>
            <a:endParaRPr lang="en-US" sz="2000" dirty="0" smtClean="0"/>
          </a:p>
          <a:p>
            <a:pPr lvl="1" algn="l" rtl="0" eaLnBrk="1" hangingPunct="1"/>
            <a:r>
              <a:rPr lang="en-US" sz="2000" dirty="0" smtClean="0"/>
              <a:t>Alopecia</a:t>
            </a:r>
          </a:p>
          <a:p>
            <a:pPr lvl="1" algn="l" rtl="0" eaLnBrk="1" hangingPunct="1"/>
            <a:r>
              <a:rPr lang="en-US" sz="2000" dirty="0" smtClean="0"/>
              <a:t>Raynaud’s</a:t>
            </a:r>
          </a:p>
          <a:p>
            <a:pPr lvl="1" eaLnBrk="1" hangingPunct="1"/>
            <a:endParaRPr lang="en-US" sz="2000" dirty="0" smtClean="0"/>
          </a:p>
          <a:p>
            <a:pPr marL="0" indent="0" eaLnBrk="1" hangingPunct="1">
              <a:buNone/>
            </a:pP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26000" y="1803400"/>
            <a:ext cx="3810000" cy="4559300"/>
          </a:xfrm>
        </p:spPr>
        <p:txBody>
          <a:bodyPr/>
          <a:lstStyle/>
          <a:p>
            <a:pPr algn="l" rtl="0" eaLnBrk="1" hangingPunct="1"/>
            <a:r>
              <a:rPr lang="en-US" sz="2400" smtClean="0"/>
              <a:t>Vasculitic ulceration</a:t>
            </a:r>
          </a:p>
          <a:p>
            <a:pPr algn="l" rtl="0" eaLnBrk="1" hangingPunct="1"/>
            <a:r>
              <a:rPr lang="en-US" sz="2400" smtClean="0"/>
              <a:t>Oral ulceration</a:t>
            </a:r>
          </a:p>
          <a:p>
            <a:pPr algn="l" rtl="0" eaLnBrk="1" hangingPunct="1"/>
            <a:r>
              <a:rPr lang="en-US" sz="2400" smtClean="0"/>
              <a:t>Nasal septal perforation</a:t>
            </a:r>
          </a:p>
          <a:p>
            <a:pPr algn="l" rtl="0" eaLnBrk="1" hangingPunct="1"/>
            <a:r>
              <a:rPr lang="en-US" sz="2400" smtClean="0"/>
              <a:t>Nailfold capillary changes</a:t>
            </a:r>
          </a:p>
        </p:txBody>
      </p:sp>
    </p:spTree>
    <p:extLst>
      <p:ext uri="{BB962C8B-B14F-4D97-AF65-F5344CB8AC3E}">
        <p14:creationId xmlns:p14="http://schemas.microsoft.com/office/powerpoint/2010/main" val="16743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noFill/>
        </p:spPr>
        <p:txBody>
          <a:bodyPr lIns="90488" tIns="44450" rIns="90488" bIns="44450"/>
          <a:lstStyle/>
          <a:p>
            <a:pPr algn="l" rtl="0" eaLnBrk="1" hangingPunct="1"/>
            <a:r>
              <a:rPr lang="en-US" smtClean="0"/>
              <a:t>MALAR RASH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4100" y="1841500"/>
            <a:ext cx="6684963" cy="1866900"/>
          </a:xfrm>
          <a:noFill/>
        </p:spPr>
        <p:txBody>
          <a:bodyPr lIns="90488" tIns="44450" rIns="90488" bIns="44450">
            <a:normAutofit fontScale="92500" lnSpcReduction="10000"/>
          </a:bodyPr>
          <a:lstStyle/>
          <a:p>
            <a:pPr marL="290513" indent="-290513" algn="l" rtl="0" eaLnBrk="1" hangingPunct="1"/>
            <a:r>
              <a:rPr lang="en-US" smtClean="0"/>
              <a:t>Fixed erythema, flat or raised, over the malar eminences</a:t>
            </a:r>
          </a:p>
          <a:p>
            <a:pPr marL="290513" indent="-290513" algn="l" rtl="0" eaLnBrk="1" hangingPunct="1"/>
            <a:r>
              <a:rPr lang="en-US" smtClean="0"/>
              <a:t>Tending to spare the nasolabial folds		</a:t>
            </a:r>
          </a:p>
        </p:txBody>
      </p:sp>
      <p:pic>
        <p:nvPicPr>
          <p:cNvPr id="14340" name="Picture 6" descr="icn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61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icn0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561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icn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5610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60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506413"/>
            <a:ext cx="6591300" cy="965200"/>
          </a:xfrm>
          <a:noFill/>
        </p:spPr>
        <p:txBody>
          <a:bodyPr lIns="90488" tIns="44450" rIns="90488" bIns="44450"/>
          <a:lstStyle/>
          <a:p>
            <a:pPr algn="l" rtl="0" eaLnBrk="1" hangingPunct="1"/>
            <a:r>
              <a:rPr lang="en-US" sz="3600" smtClean="0"/>
              <a:t>ORAL ULCERS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2387600"/>
            <a:ext cx="4919663" cy="2971800"/>
          </a:xfrm>
          <a:noFill/>
        </p:spPr>
        <p:txBody>
          <a:bodyPr lIns="90488" tIns="44450" rIns="90488" bIns="44450"/>
          <a:lstStyle/>
          <a:p>
            <a:pPr marL="290513" indent="-290513" algn="l" rtl="0" eaLnBrk="1" hangingPunct="1"/>
            <a:r>
              <a:rPr lang="en-US" smtClean="0"/>
              <a:t>Oral or nasopharyngeal ulceration</a:t>
            </a:r>
          </a:p>
          <a:p>
            <a:pPr marL="290513" indent="-290513" algn="l" rtl="0" eaLnBrk="1" hangingPunct="1"/>
            <a:r>
              <a:rPr lang="en-US" smtClean="0"/>
              <a:t>Usually painless, observed by a physician</a:t>
            </a:r>
          </a:p>
        </p:txBody>
      </p:sp>
      <p:pic>
        <p:nvPicPr>
          <p:cNvPr id="21508" name="Picture 4" descr="SLE oral ulc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3063" y="2154238"/>
            <a:ext cx="3444875" cy="2981325"/>
          </a:xfrm>
          <a:noFill/>
        </p:spPr>
      </p:pic>
    </p:spTree>
    <p:extLst>
      <p:ext uri="{BB962C8B-B14F-4D97-AF65-F5344CB8AC3E}">
        <p14:creationId xmlns:p14="http://schemas.microsoft.com/office/powerpoint/2010/main" val="4910897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rtl="0" eaLnBrk="1" hangingPunct="1"/>
            <a:r>
              <a:rPr lang="en-US" smtClean="0"/>
              <a:t>Laboratory Findings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7900" y="2133600"/>
            <a:ext cx="6108700" cy="4279900"/>
          </a:xfrm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mtClean="0"/>
              <a:t>Complete blood count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mtClean="0"/>
              <a:t>Anemia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mtClean="0"/>
              <a:t>Leukopenia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mtClean="0"/>
              <a:t>Lymphopenia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mtClean="0"/>
              <a:t>Thrombocytopenia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smtClean="0"/>
          </a:p>
          <a:p>
            <a:pPr algn="l" rtl="0" eaLnBrk="1" hangingPunct="1">
              <a:lnSpc>
                <a:spcPct val="80000"/>
              </a:lnSpc>
            </a:pPr>
            <a:r>
              <a:rPr lang="en-US" smtClean="0"/>
              <a:t>Urine Analysis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mtClean="0"/>
              <a:t> Hematuria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mtClean="0"/>
              <a:t> Proteinuria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mtClean="0"/>
              <a:t>Granular casts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981200"/>
            <a:ext cx="4038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397134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79413"/>
            <a:ext cx="8229600" cy="965200"/>
          </a:xfrm>
          <a:noFill/>
        </p:spPr>
        <p:txBody>
          <a:bodyPr/>
          <a:lstStyle/>
          <a:p>
            <a:pPr algn="l" rtl="0" eaLnBrk="1" hangingPunct="1"/>
            <a:r>
              <a:rPr lang="en-US" smtClean="0"/>
              <a:t>Immunological findings</a:t>
            </a: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854200"/>
            <a:ext cx="7772400" cy="48133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ANA -  95-100%-sensitive but not specific for SLE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Anti -ds DNA-specific(60%)-specific for SLE, but positive to other non lupus conditions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4 RNA associated antibodies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Anti-</a:t>
            </a:r>
            <a:r>
              <a:rPr lang="en-US" sz="2000" dirty="0" err="1" smtClean="0"/>
              <a:t>Sm</a:t>
            </a:r>
            <a:r>
              <a:rPr lang="en-US" sz="2000" dirty="0" smtClean="0"/>
              <a:t> (Smith)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Anti Ro/SSA-antibody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Anti La/SSB-antibody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Anti-RNP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err="1" smtClean="0"/>
              <a:t>Antiphospholipid</a:t>
            </a:r>
            <a:r>
              <a:rPr lang="en-US" sz="2000" dirty="0" smtClean="0"/>
              <a:t> antibody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Lupus anticoagulant-antibodies </a:t>
            </a:r>
            <a:r>
              <a:rPr lang="en-US" sz="2000" dirty="0" err="1" smtClean="0"/>
              <a:t>tocoagulation</a:t>
            </a:r>
            <a:r>
              <a:rPr lang="en-US" sz="2000" dirty="0" smtClean="0"/>
              <a:t> factors. risk factor for venous and arterial thrombosis and miscarriage. Prolonged </a:t>
            </a:r>
            <a:r>
              <a:rPr lang="en-US" sz="2000" dirty="0" err="1" smtClean="0"/>
              <a:t>aPTT</a:t>
            </a:r>
            <a:endParaRPr lang="en-US" sz="2000" dirty="0" smtClean="0"/>
          </a:p>
          <a:p>
            <a:pPr lvl="1" algn="l" rtl="0" eaLnBrk="1" hangingPunct="1">
              <a:lnSpc>
                <a:spcPct val="80000"/>
              </a:lnSpc>
            </a:pPr>
            <a:r>
              <a:rPr lang="en-US" sz="2000" dirty="0" smtClean="0"/>
              <a:t>Anti-</a:t>
            </a:r>
            <a:r>
              <a:rPr lang="en-US" sz="2000" dirty="0" err="1" smtClean="0"/>
              <a:t>cardiolipin</a:t>
            </a:r>
            <a:endParaRPr lang="en-US" sz="20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Depressed serum complement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Anti histones antibodies</a:t>
            </a:r>
          </a:p>
          <a:p>
            <a:pPr lvl="1" eaLnBrk="1" hangingPunct="1">
              <a:lnSpc>
                <a:spcPct val="80000"/>
              </a:lnSpc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4877920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Ques.1</a:t>
            </a:r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patient </a:t>
            </a:r>
            <a:r>
              <a:rPr lang="en-US" sz="2400" dirty="0" smtClean="0"/>
              <a:t>with lupus </a:t>
            </a:r>
            <a:r>
              <a:rPr lang="en-US" sz="2400" dirty="0"/>
              <a:t>membranous nephropathy who has been on </a:t>
            </a:r>
            <a:r>
              <a:rPr lang="en-US" sz="2400" dirty="0" err="1"/>
              <a:t>mycophenylate</a:t>
            </a:r>
            <a:r>
              <a:rPr lang="en-US" sz="2400" dirty="0"/>
              <a:t> </a:t>
            </a:r>
            <a:r>
              <a:rPr lang="en-US" sz="2400" dirty="0" err="1"/>
              <a:t>mofetil</a:t>
            </a:r>
            <a:r>
              <a:rPr lang="en-US" sz="2400" dirty="0"/>
              <a:t> (MMF), low dose prednisone and cyclosporine for 5 years, presents with the oral lesions below. What complication has occurred? How would you treat her?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88" y="3124200"/>
            <a:ext cx="395521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0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83817" y="249238"/>
            <a:ext cx="7925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omic Sans MS" charset="0"/>
              </a:rPr>
              <a:t>Primary and secondary immune responses illustrate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Comic Sans MS" charset="0"/>
              </a:rPr>
              <a:t>specificity and memory in adaptive immunity</a:t>
            </a:r>
            <a:endParaRPr lang="en-US" sz="2400" b="1" dirty="0">
              <a:latin typeface="Helvetica" charset="0"/>
            </a:endParaRPr>
          </a:p>
        </p:txBody>
      </p:sp>
      <p:pic>
        <p:nvPicPr>
          <p:cNvPr id="21510" name="Picture 6" descr="Fig 1-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46188"/>
            <a:ext cx="6858000" cy="538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2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Cell mediated immunity is associated with ______ while </a:t>
            </a:r>
            <a:r>
              <a:rPr lang="en-US" dirty="0" err="1"/>
              <a:t>humoral</a:t>
            </a:r>
            <a:r>
              <a:rPr lang="en-US" dirty="0"/>
              <a:t> immunity is </a:t>
            </a:r>
            <a:r>
              <a:rPr lang="en-US" dirty="0" smtClean="0"/>
              <a:t>_______.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	a.  B cells, plasma cells</a:t>
            </a:r>
          </a:p>
          <a:p>
            <a:pPr marL="114300" indent="0">
              <a:buNone/>
            </a:pPr>
            <a:r>
              <a:rPr lang="en-US" dirty="0"/>
              <a:t>	b.  B cells, T cells</a:t>
            </a:r>
          </a:p>
          <a:p>
            <a:pPr marL="114300" indent="0">
              <a:buNone/>
            </a:pPr>
            <a:r>
              <a:rPr lang="en-US" dirty="0"/>
              <a:t>	c.  Plasma cells, T cells</a:t>
            </a:r>
          </a:p>
          <a:p>
            <a:pPr marL="114300" indent="0">
              <a:buNone/>
            </a:pPr>
            <a:r>
              <a:rPr lang="en-US" dirty="0"/>
              <a:t>	d.  T cells, B cells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Immunodeficiency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Humoral</a:t>
            </a:r>
            <a:r>
              <a:rPr lang="en-US" sz="2800" dirty="0" smtClean="0"/>
              <a:t> (antibody) deficiency associated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Recurrent infections with encapsulated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Chronic </a:t>
            </a:r>
            <a:r>
              <a:rPr lang="en-US" sz="2400" dirty="0" err="1" smtClean="0"/>
              <a:t>sinupulmonary</a:t>
            </a:r>
            <a:r>
              <a:rPr lang="en-US" sz="2400" dirty="0" smtClean="0"/>
              <a:t>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Cell-mediated deficiency characterized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Recurrent infections with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Viruses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Fungi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Opportunistic organisms (PCP)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Diarrhea, wasting, growth retardation	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Combined immunodeficiency</a:t>
            </a:r>
          </a:p>
        </p:txBody>
      </p:sp>
    </p:spTree>
    <p:extLst>
      <p:ext uri="{BB962C8B-B14F-4D97-AF65-F5344CB8AC3E}">
        <p14:creationId xmlns:p14="http://schemas.microsoft.com/office/powerpoint/2010/main" val="42801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Bruton’s X-linked Agammaglobulinemia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 B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Child clinically well for first 6 months of life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Recurrent upper/lower respiratory tract infections with encapsulated bacteria (</a:t>
            </a:r>
            <a:r>
              <a:rPr lang="en-US" sz="2800" i="1" dirty="0" smtClean="0"/>
              <a:t>S. </a:t>
            </a:r>
            <a:r>
              <a:rPr lang="en-US" sz="2800" i="1" dirty="0" err="1" smtClean="0"/>
              <a:t>pneumo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H.influ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Bronchiectasis </a:t>
            </a:r>
            <a:r>
              <a:rPr lang="en-US" sz="2400" dirty="0" smtClean="0">
                <a:sym typeface="Wingdings" pitchFamily="2" charset="2"/>
              </a:rPr>
              <a:t> chronic cough/increased sputum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Sepsis, meningitis, skin infections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Paucity of lymphoid tissue (tonsils, adenoids)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Markedly decreased </a:t>
            </a:r>
            <a:r>
              <a:rPr lang="en-US" sz="2800" dirty="0" err="1" smtClean="0"/>
              <a:t>IgG</a:t>
            </a:r>
            <a:r>
              <a:rPr lang="en-US" sz="2800" dirty="0" smtClean="0"/>
              <a:t>, IgA, </a:t>
            </a:r>
            <a:r>
              <a:rPr lang="en-US" sz="2800" dirty="0" err="1" smtClean="0"/>
              <a:t>IgM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Treatment:  IVIG, antibiotic therapy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666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DiGeorge Syndrome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 T cells secondary to </a:t>
            </a:r>
            <a:r>
              <a:rPr lang="en-US" dirty="0" err="1" smtClean="0"/>
              <a:t>thymic</a:t>
            </a:r>
            <a:r>
              <a:rPr lang="en-US" dirty="0" smtClean="0"/>
              <a:t> hypoplasia</a:t>
            </a:r>
          </a:p>
          <a:p>
            <a:pPr eaLnBrk="1" hangingPunct="1"/>
            <a:r>
              <a:rPr lang="en-US" dirty="0" smtClean="0"/>
              <a:t>Overwhelming infections with viruses, fungi, bacteria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4" name="Picture 3" descr="figure 20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79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Acquired </a:t>
            </a:r>
            <a:br>
              <a:rPr lang="en-US" sz="3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3200" spc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Immunodeficencies</a:t>
            </a:r>
            <a:r>
              <a:rPr lang="en-US" sz="3200" spc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/</a:t>
            </a:r>
            <a:r>
              <a:rPr lang="en-US" sz="3200" dirty="0" smtClean="0">
                <a:solidFill>
                  <a:schemeClr val="tx1"/>
                </a:solidFill>
              </a:rPr>
              <a:t>HIV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4191000"/>
          </a:xfrm>
        </p:spPr>
        <p:txBody>
          <a:bodyPr>
            <a:noAutofit/>
          </a:bodyPr>
          <a:lstStyle/>
          <a:p>
            <a:pPr lvl="1" fontAlgn="base"/>
            <a:r>
              <a:rPr lang="en-US" dirty="0" smtClean="0"/>
              <a:t>When </a:t>
            </a:r>
            <a:r>
              <a:rPr lang="en-US" dirty="0"/>
              <a:t>HIV infects humans, the cells it infects most often are CD4 </a:t>
            </a:r>
            <a:r>
              <a:rPr lang="en-US" dirty="0" smtClean="0"/>
              <a:t>cells</a:t>
            </a:r>
          </a:p>
          <a:p>
            <a:pPr lvl="2" fontAlgn="base"/>
            <a:r>
              <a:rPr lang="en-US" sz="2000" dirty="0" smtClean="0"/>
              <a:t>The </a:t>
            </a:r>
            <a:r>
              <a:rPr lang="en-US" sz="2000" dirty="0"/>
              <a:t>virus becomes part of the cells, and when they multiply to fight an infection, they also make more copies of </a:t>
            </a:r>
            <a:r>
              <a:rPr lang="en-US" sz="2000" dirty="0" smtClean="0"/>
              <a:t>HIV</a:t>
            </a:r>
            <a:endParaRPr lang="en-US" sz="2000" dirty="0"/>
          </a:p>
          <a:p>
            <a:pPr lvl="1" fontAlgn="base"/>
            <a:r>
              <a:rPr lang="en-US" dirty="0" smtClean="0"/>
              <a:t>Infected </a:t>
            </a:r>
            <a:r>
              <a:rPr lang="en-US" dirty="0"/>
              <a:t>with HIV for a long </a:t>
            </a:r>
            <a:r>
              <a:rPr lang="en-US" dirty="0" smtClean="0"/>
              <a:t>time = # </a:t>
            </a:r>
            <a:r>
              <a:rPr lang="en-US" dirty="0"/>
              <a:t>CD4 cells they </a:t>
            </a:r>
            <a:r>
              <a:rPr lang="en-US" dirty="0" smtClean="0"/>
              <a:t>have goes </a:t>
            </a:r>
            <a:r>
              <a:rPr lang="en-US" dirty="0" smtClean="0">
                <a:solidFill>
                  <a:srgbClr val="C00000"/>
                </a:solidFill>
              </a:rPr>
              <a:t>down</a:t>
            </a:r>
          </a:p>
          <a:p>
            <a:pPr lvl="2" fontAlgn="base"/>
            <a:r>
              <a:rPr lang="en-US" sz="2000" dirty="0"/>
              <a:t>S</a:t>
            </a:r>
            <a:r>
              <a:rPr lang="en-US" sz="2000" dirty="0" smtClean="0"/>
              <a:t>ign </a:t>
            </a:r>
            <a:r>
              <a:rPr lang="en-US" sz="2000" dirty="0"/>
              <a:t>that the immune system is being </a:t>
            </a:r>
            <a:r>
              <a:rPr lang="en-US" sz="2000" dirty="0" smtClean="0"/>
              <a:t>weakened</a:t>
            </a:r>
          </a:p>
          <a:p>
            <a:pPr lvl="2" fontAlgn="base"/>
            <a:r>
              <a:rPr lang="en-US" sz="2000" dirty="0" smtClean="0"/>
              <a:t>Lower CD4 count = more </a:t>
            </a:r>
            <a:r>
              <a:rPr lang="en-US" sz="2000" dirty="0"/>
              <a:t>likely the </a:t>
            </a:r>
            <a:r>
              <a:rPr lang="en-US" sz="2000" dirty="0" smtClean="0"/>
              <a:t>person will </a:t>
            </a:r>
            <a:r>
              <a:rPr lang="en-US" sz="2000" dirty="0"/>
              <a:t>get </a:t>
            </a:r>
            <a:r>
              <a:rPr lang="en-US" sz="2000" dirty="0" smtClean="0"/>
              <a:t>sick</a:t>
            </a:r>
            <a:endParaRPr lang="en-US" sz="2000" dirty="0"/>
          </a:p>
          <a:p>
            <a:pPr lvl="1"/>
            <a:endParaRPr lang="en-US" sz="2200" dirty="0" smtClean="0"/>
          </a:p>
        </p:txBody>
      </p:sp>
      <p:pic>
        <p:nvPicPr>
          <p:cNvPr id="5" name="Picture 2" descr="figure 20-0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3528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2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sym typeface="Symbol" pitchFamily="48" charset="2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1269</Words>
  <Application>Microsoft Office PowerPoint</Application>
  <PresentationFormat>On-screen Show (4:3)</PresentationFormat>
  <Paragraphs>263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Office Theme</vt:lpstr>
      <vt:lpstr>Clarity</vt:lpstr>
      <vt:lpstr>Blank Presentation</vt:lpstr>
      <vt:lpstr>1_Blank Presentation</vt:lpstr>
      <vt:lpstr>Custom Design</vt:lpstr>
      <vt:lpstr>Technic</vt:lpstr>
      <vt:lpstr>Immunological diseases </vt:lpstr>
      <vt:lpstr>PowerPoint Presentation</vt:lpstr>
      <vt:lpstr>Cell-Medicated &amp; Humoral Immunity</vt:lpstr>
      <vt:lpstr>PowerPoint Presentation</vt:lpstr>
      <vt:lpstr>Ques.</vt:lpstr>
      <vt:lpstr>Immunodeficiency</vt:lpstr>
      <vt:lpstr>Bruton’s X-linked Agammaglobulinemia</vt:lpstr>
      <vt:lpstr>DiGeorge Syndrome</vt:lpstr>
      <vt:lpstr>    Acquired  Immunodeficencies /HIV</vt:lpstr>
      <vt:lpstr>PowerPoint Presentation</vt:lpstr>
      <vt:lpstr>HIV/AIDS</vt:lpstr>
      <vt:lpstr>Ques.</vt:lpstr>
      <vt:lpstr>Clinical Course of HIV-1</vt:lpstr>
      <vt:lpstr>PowerPoint Presentation</vt:lpstr>
      <vt:lpstr>Clinical Course of HIV-1</vt:lpstr>
      <vt:lpstr>HIV/AIDS Manifestations</vt:lpstr>
      <vt:lpstr>HIV/AIDS Manifestations</vt:lpstr>
      <vt:lpstr>Sjögren's  syndrome</vt:lpstr>
      <vt:lpstr>PowerPoint Presentation</vt:lpstr>
      <vt:lpstr>Pathogenesis      1.  Genetic factors predispose to Sjogren’s.         2.  Environmental factors such as a viral infection may lead to                  formation of  autoantibodies.         3.  Antibodies precede disease (however, presence of antibody does not                 necessarily mean disease). </vt:lpstr>
      <vt:lpstr>Clinical Manifestations</vt:lpstr>
      <vt:lpstr>PowerPoint Presentation</vt:lpstr>
      <vt:lpstr>Diagnosis</vt:lpstr>
      <vt:lpstr>Keratoconjunctivitis sicca (rose bengal test) in SS</vt:lpstr>
      <vt:lpstr>Schirmer’s test</vt:lpstr>
      <vt:lpstr>Sialometry</vt:lpstr>
      <vt:lpstr>PowerPoint Presentation</vt:lpstr>
      <vt:lpstr>Treatment of DRY MOUTH</vt:lpstr>
      <vt:lpstr>Systemic Manifestations</vt:lpstr>
      <vt:lpstr>PowerPoint Presentation</vt:lpstr>
      <vt:lpstr>CLINICAL FEATURES:  Mucocutaneous</vt:lpstr>
      <vt:lpstr>MALAR RASH</vt:lpstr>
      <vt:lpstr>ORAL ULCERS</vt:lpstr>
      <vt:lpstr>Laboratory Findings</vt:lpstr>
      <vt:lpstr>Immunological findings</vt:lpstr>
      <vt:lpstr>PowerPoint Presentation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Immunological diseases </dc:title>
  <dc:creator>lenovo</dc:creator>
  <cp:lastModifiedBy>lenovo</cp:lastModifiedBy>
  <cp:revision>45</cp:revision>
  <dcterms:created xsi:type="dcterms:W3CDTF">2023-10-10T05:40:45Z</dcterms:created>
  <dcterms:modified xsi:type="dcterms:W3CDTF">2023-10-11T03:32:13Z</dcterms:modified>
</cp:coreProperties>
</file>